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tif" ContentType="image/tif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sldIdLst>
    <p:sldId id="256" r:id="rId2"/>
    <p:sldId id="257" r:id="rId3"/>
    <p:sldId id="295" r:id="rId4"/>
    <p:sldId id="292" r:id="rId5"/>
    <p:sldId id="293" r:id="rId6"/>
    <p:sldId id="294" r:id="rId7"/>
    <p:sldId id="258" r:id="rId8"/>
    <p:sldId id="296" r:id="rId9"/>
    <p:sldId id="297" r:id="rId10"/>
    <p:sldId id="298" r:id="rId11"/>
    <p:sldId id="299" r:id="rId12"/>
    <p:sldId id="283" r:id="rId13"/>
    <p:sldId id="300" r:id="rId14"/>
    <p:sldId id="301" r:id="rId15"/>
    <p:sldId id="302" r:id="rId16"/>
    <p:sldId id="272" r:id="rId17"/>
    <p:sldId id="303" r:id="rId18"/>
    <p:sldId id="304" r:id="rId19"/>
    <p:sldId id="305" r:id="rId20"/>
    <p:sldId id="306" r:id="rId21"/>
    <p:sldId id="307" r:id="rId22"/>
    <p:sldId id="314" r:id="rId23"/>
    <p:sldId id="286" r:id="rId24"/>
    <p:sldId id="324" r:id="rId25"/>
    <p:sldId id="344" r:id="rId26"/>
    <p:sldId id="345" r:id="rId27"/>
    <p:sldId id="325" r:id="rId28"/>
    <p:sldId id="341" r:id="rId29"/>
    <p:sldId id="346" r:id="rId30"/>
    <p:sldId id="347" r:id="rId31"/>
    <p:sldId id="348" r:id="rId32"/>
    <p:sldId id="349" r:id="rId33"/>
    <p:sldId id="342" r:id="rId34"/>
    <p:sldId id="343" r:id="rId35"/>
    <p:sldId id="337" r:id="rId36"/>
    <p:sldId id="279" r:id="rId37"/>
    <p:sldId id="288" r:id="rId38"/>
    <p:sldId id="290" r:id="rId3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47">
          <p15:clr>
            <a:srgbClr val="A4A3A4"/>
          </p15:clr>
        </p15:guide>
        <p15:guide id="2" pos="51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251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autoAdjust="0"/>
    <p:restoredTop sz="89792" autoAdjust="0"/>
  </p:normalViewPr>
  <p:slideViewPr>
    <p:cSldViewPr snapToGrid="0" snapToObjects="1" showGuides="1">
      <p:cViewPr varScale="1">
        <p:scale>
          <a:sx n="88" d="100"/>
          <a:sy n="88" d="100"/>
        </p:scale>
        <p:origin x="1784" y="184"/>
      </p:cViewPr>
      <p:guideLst>
        <p:guide orient="horz" pos="3547"/>
        <p:guide pos="510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jpg>
</file>

<file path=ppt/media/image10.jpeg>
</file>

<file path=ppt/media/image11.png>
</file>

<file path=ppt/media/image12.png>
</file>

<file path=ppt/media/image13.jpeg>
</file>

<file path=ppt/media/image14.png>
</file>

<file path=ppt/media/image15.jpg>
</file>

<file path=ppt/media/image2.jpg>
</file>

<file path=ppt/media/image3.png>
</file>

<file path=ppt/media/image4.png>
</file>

<file path=ppt/media/image5.jpeg>
</file>

<file path=ppt/media/image6.jpeg>
</file>

<file path=ppt/media/image7.tif>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50D975-68CB-6448-BC33-31FC9C9D82CF}" type="datetimeFigureOut">
              <a:rPr lang="en-US" smtClean="0"/>
              <a:t>9/13/17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596E1D-A0BD-1E4E-9325-6E8D3C1CF609}" type="slidenum">
              <a:rPr lang="en-US" smtClean="0"/>
              <a:t>‹#›</a:t>
            </a:fld>
            <a:endParaRPr lang="en-US"/>
          </a:p>
        </p:txBody>
      </p:sp>
    </p:spTree>
    <p:extLst>
      <p:ext uri="{BB962C8B-B14F-4D97-AF65-F5344CB8AC3E}">
        <p14:creationId xmlns:p14="http://schemas.microsoft.com/office/powerpoint/2010/main" val="143873109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Oysters have a crucial role in the ecosystem</a:t>
            </a:r>
          </a:p>
          <a:p>
            <a:r>
              <a:rPr lang="en-US" dirty="0" smtClean="0"/>
              <a:t>Oyster</a:t>
            </a:r>
            <a:r>
              <a:rPr lang="en-US" baseline="0" dirty="0" smtClean="0"/>
              <a:t> reefs provide fish habitat, stabilize our shorelines, and their filter feeding mechanism improves water quality and clarity</a:t>
            </a:r>
            <a:endParaRPr lang="en-US" dirty="0" smtClean="0"/>
          </a:p>
          <a:p>
            <a:r>
              <a:rPr lang="en-US" baseline="0" dirty="0" smtClean="0"/>
              <a:t>Heavily rely on oysters for aquaculture </a:t>
            </a:r>
            <a:r>
              <a:rPr lang="en-US" baseline="0" dirty="0" smtClean="0">
                <a:sym typeface="Wingdings"/>
              </a:rPr>
              <a:t> of the nearly 25 million pounds of bivalves farmed in </a:t>
            </a:r>
            <a:r>
              <a:rPr lang="en-US" baseline="0" dirty="0" err="1" smtClean="0">
                <a:sym typeface="Wingdings"/>
              </a:rPr>
              <a:t>washington</a:t>
            </a:r>
            <a:r>
              <a:rPr lang="en-US" baseline="0" dirty="0" smtClean="0">
                <a:sym typeface="Wingdings"/>
              </a:rPr>
              <a:t> in 2013, 1/3 of that was the Pacific oyster, </a:t>
            </a:r>
            <a:r>
              <a:rPr lang="en-US" baseline="0" dirty="0" err="1" smtClean="0">
                <a:sym typeface="Wingdings"/>
              </a:rPr>
              <a:t>Crassostrea</a:t>
            </a:r>
            <a:r>
              <a:rPr lang="en-US" baseline="0" dirty="0" smtClean="0">
                <a:sym typeface="Wingdings"/>
              </a:rPr>
              <a:t> </a:t>
            </a:r>
            <a:r>
              <a:rPr lang="en-US" baseline="0" dirty="0" err="1" smtClean="0">
                <a:sym typeface="Wingdings"/>
              </a:rPr>
              <a:t>gigas</a:t>
            </a:r>
            <a:r>
              <a:rPr lang="en-US" baseline="0" dirty="0" smtClean="0">
                <a:sym typeface="Wingdings"/>
              </a:rPr>
              <a:t> (NOAA Washington Shellfish initiative)</a:t>
            </a:r>
          </a:p>
          <a:p>
            <a:r>
              <a:rPr lang="en-US" baseline="0" dirty="0" smtClean="0">
                <a:sym typeface="Wingdings"/>
              </a:rPr>
              <a:t>Ecosystem services and aquaculture alike are threatened by climate change; specifically, ocean acidification and warming</a:t>
            </a:r>
            <a:endParaRPr lang="en-US" baseline="0" dirty="0" smtClean="0"/>
          </a:p>
          <a:p>
            <a:r>
              <a:rPr lang="en-US" baseline="0" dirty="0" smtClean="0"/>
              <a:t>Aren’t many studies that address multiple stressors for Pacific oysters in the wild</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10</a:t>
            </a:fld>
            <a:endParaRPr lang="en-US"/>
          </a:p>
        </p:txBody>
      </p:sp>
    </p:spTree>
    <p:extLst>
      <p:ext uri="{BB962C8B-B14F-4D97-AF65-F5344CB8AC3E}">
        <p14:creationId xmlns:p14="http://schemas.microsoft.com/office/powerpoint/2010/main" val="703806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Oysters have a crucial role in the ecosystem</a:t>
            </a:r>
          </a:p>
          <a:p>
            <a:r>
              <a:rPr lang="en-US" dirty="0" smtClean="0"/>
              <a:t>Oyster</a:t>
            </a:r>
            <a:r>
              <a:rPr lang="en-US" baseline="0" dirty="0" smtClean="0"/>
              <a:t> reefs provide fish habitat, stabilize our shorelines, and their filter feeding mechanism improves water quality and clarity</a:t>
            </a:r>
            <a:endParaRPr lang="en-US" dirty="0" smtClean="0"/>
          </a:p>
          <a:p>
            <a:r>
              <a:rPr lang="en-US" baseline="0" dirty="0" smtClean="0"/>
              <a:t>Heavily rely on oysters for aquaculture </a:t>
            </a:r>
            <a:r>
              <a:rPr lang="en-US" baseline="0" dirty="0" smtClean="0">
                <a:sym typeface="Wingdings"/>
              </a:rPr>
              <a:t> of the nearly 25 million pounds of bivalves farmed in </a:t>
            </a:r>
            <a:r>
              <a:rPr lang="en-US" baseline="0" dirty="0" err="1" smtClean="0">
                <a:sym typeface="Wingdings"/>
              </a:rPr>
              <a:t>washington</a:t>
            </a:r>
            <a:r>
              <a:rPr lang="en-US" baseline="0" dirty="0" smtClean="0">
                <a:sym typeface="Wingdings"/>
              </a:rPr>
              <a:t> in 2013, 1/3 of that was the Pacific oyster, </a:t>
            </a:r>
            <a:r>
              <a:rPr lang="en-US" baseline="0" dirty="0" err="1" smtClean="0">
                <a:sym typeface="Wingdings"/>
              </a:rPr>
              <a:t>Crassostrea</a:t>
            </a:r>
            <a:r>
              <a:rPr lang="en-US" baseline="0" dirty="0" smtClean="0">
                <a:sym typeface="Wingdings"/>
              </a:rPr>
              <a:t> </a:t>
            </a:r>
            <a:r>
              <a:rPr lang="en-US" baseline="0" dirty="0" err="1" smtClean="0">
                <a:sym typeface="Wingdings"/>
              </a:rPr>
              <a:t>gigas</a:t>
            </a:r>
            <a:r>
              <a:rPr lang="en-US" baseline="0" dirty="0" smtClean="0">
                <a:sym typeface="Wingdings"/>
              </a:rPr>
              <a:t> (NOAA Washington Shellfish initiative)</a:t>
            </a:r>
          </a:p>
          <a:p>
            <a:r>
              <a:rPr lang="en-US" baseline="0" dirty="0" smtClean="0">
                <a:sym typeface="Wingdings"/>
              </a:rPr>
              <a:t>Ecosystem services and aquaculture alike are threatened by climate change; specifically, ocean acidification and warming</a:t>
            </a:r>
            <a:endParaRPr lang="en-US" baseline="0" dirty="0" smtClean="0"/>
          </a:p>
          <a:p>
            <a:r>
              <a:rPr lang="en-US" baseline="0" dirty="0" smtClean="0"/>
              <a:t>Aren’t many studies that address multiple stressors for Pacific oysters in the wild</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11</a:t>
            </a:fld>
            <a:endParaRPr lang="en-US"/>
          </a:p>
        </p:txBody>
      </p:sp>
    </p:spTree>
    <p:extLst>
      <p:ext uri="{BB962C8B-B14F-4D97-AF65-F5344CB8AC3E}">
        <p14:creationId xmlns:p14="http://schemas.microsoft.com/office/powerpoint/2010/main" val="703806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For these reasons, I’m asking</a:t>
            </a:r>
            <a:r>
              <a:rPr lang="en-US" sz="1200" kern="1200" baseline="0" dirty="0" smtClean="0">
                <a:solidFill>
                  <a:schemeClr val="tx1"/>
                </a:solidFill>
                <a:latin typeface="+mn-lt"/>
                <a:ea typeface="+mn-ea"/>
                <a:cs typeface="+mn-cs"/>
              </a:rPr>
              <a:t> the question: How does environmental variability affect the Pacific oyster’s physiological response?</a:t>
            </a:r>
          </a:p>
          <a:p>
            <a:r>
              <a:rPr lang="en-US" sz="1200" kern="1200" baseline="0" dirty="0" smtClean="0">
                <a:solidFill>
                  <a:schemeClr val="tx1"/>
                </a:solidFill>
                <a:latin typeface="+mn-lt"/>
                <a:ea typeface="+mn-ea"/>
                <a:cs typeface="+mn-cs"/>
              </a:rPr>
              <a:t>Will there be differences in reproduction and immunity?</a:t>
            </a:r>
          </a:p>
          <a:p>
            <a:r>
              <a:rPr lang="en-US" sz="1200" kern="1200" dirty="0" smtClean="0">
                <a:solidFill>
                  <a:schemeClr val="tx1"/>
                </a:solidFill>
                <a:latin typeface="+mn-lt"/>
                <a:ea typeface="+mn-ea"/>
                <a:cs typeface="+mn-cs"/>
              </a:rPr>
              <a:t>We</a:t>
            </a:r>
            <a:r>
              <a:rPr lang="en-US" sz="1200" kern="1200" baseline="0" dirty="0" smtClean="0">
                <a:solidFill>
                  <a:schemeClr val="tx1"/>
                </a:solidFill>
                <a:latin typeface="+mn-lt"/>
                <a:ea typeface="+mn-ea"/>
                <a:cs typeface="+mn-cs"/>
              </a:rPr>
              <a:t> know </a:t>
            </a:r>
            <a:r>
              <a:rPr lang="en-US" sz="1200" kern="1200" dirty="0" smtClean="0">
                <a:solidFill>
                  <a:schemeClr val="tx1"/>
                </a:solidFill>
                <a:latin typeface="+mn-lt"/>
                <a:ea typeface="+mn-ea"/>
                <a:cs typeface="+mn-cs"/>
              </a:rPr>
              <a:t>eelgrass modifies </a:t>
            </a:r>
            <a:r>
              <a:rPr lang="en-US" sz="1200" kern="1200" baseline="0" dirty="0" smtClean="0">
                <a:solidFill>
                  <a:schemeClr val="tx1"/>
                </a:solidFill>
                <a:latin typeface="+mn-lt"/>
                <a:ea typeface="+mn-ea"/>
                <a:cs typeface="+mn-cs"/>
              </a:rPr>
              <a:t>water chemistry where it’s located: can eelgrass presence or absence in oyster beds shape these outcomes?</a:t>
            </a:r>
          </a:p>
          <a:p>
            <a:r>
              <a:rPr lang="en-US" sz="1200" kern="1200" baseline="0" dirty="0" smtClean="0">
                <a:solidFill>
                  <a:schemeClr val="tx1"/>
                </a:solidFill>
                <a:latin typeface="+mn-lt"/>
                <a:ea typeface="+mn-ea"/>
                <a:cs typeface="+mn-cs"/>
              </a:rPr>
              <a:t>Can we detect differences on an epigenetic and proteomic level?</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12</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For these reasons, I’m asking</a:t>
            </a:r>
            <a:r>
              <a:rPr lang="en-US" sz="1200" kern="1200" baseline="0" dirty="0" smtClean="0">
                <a:solidFill>
                  <a:schemeClr val="tx1"/>
                </a:solidFill>
                <a:latin typeface="+mn-lt"/>
                <a:ea typeface="+mn-ea"/>
                <a:cs typeface="+mn-cs"/>
              </a:rPr>
              <a:t> the question: How does environmental variability affect the Pacific oyster’s physiological response?</a:t>
            </a:r>
          </a:p>
          <a:p>
            <a:r>
              <a:rPr lang="en-US" sz="1200" kern="1200" baseline="0" dirty="0" smtClean="0">
                <a:solidFill>
                  <a:schemeClr val="tx1"/>
                </a:solidFill>
                <a:latin typeface="+mn-lt"/>
                <a:ea typeface="+mn-ea"/>
                <a:cs typeface="+mn-cs"/>
              </a:rPr>
              <a:t>Will there be differences in reproduction and immunity?</a:t>
            </a:r>
          </a:p>
          <a:p>
            <a:r>
              <a:rPr lang="en-US" sz="1200" kern="1200" dirty="0" smtClean="0">
                <a:solidFill>
                  <a:schemeClr val="tx1"/>
                </a:solidFill>
                <a:latin typeface="+mn-lt"/>
                <a:ea typeface="+mn-ea"/>
                <a:cs typeface="+mn-cs"/>
              </a:rPr>
              <a:t>We</a:t>
            </a:r>
            <a:r>
              <a:rPr lang="en-US" sz="1200" kern="1200" baseline="0" dirty="0" smtClean="0">
                <a:solidFill>
                  <a:schemeClr val="tx1"/>
                </a:solidFill>
                <a:latin typeface="+mn-lt"/>
                <a:ea typeface="+mn-ea"/>
                <a:cs typeface="+mn-cs"/>
              </a:rPr>
              <a:t> know </a:t>
            </a:r>
            <a:r>
              <a:rPr lang="en-US" sz="1200" kern="1200" dirty="0" smtClean="0">
                <a:solidFill>
                  <a:schemeClr val="tx1"/>
                </a:solidFill>
                <a:latin typeface="+mn-lt"/>
                <a:ea typeface="+mn-ea"/>
                <a:cs typeface="+mn-cs"/>
              </a:rPr>
              <a:t>eelgrass modifies </a:t>
            </a:r>
            <a:r>
              <a:rPr lang="en-US" sz="1200" kern="1200" baseline="0" dirty="0" smtClean="0">
                <a:solidFill>
                  <a:schemeClr val="tx1"/>
                </a:solidFill>
                <a:latin typeface="+mn-lt"/>
                <a:ea typeface="+mn-ea"/>
                <a:cs typeface="+mn-cs"/>
              </a:rPr>
              <a:t>water chemistry where it’s located: can eelgrass presence or absence in oyster beds shape these outcomes?</a:t>
            </a:r>
          </a:p>
          <a:p>
            <a:r>
              <a:rPr lang="en-US" sz="1200" kern="1200" baseline="0" dirty="0" smtClean="0">
                <a:solidFill>
                  <a:schemeClr val="tx1"/>
                </a:solidFill>
                <a:latin typeface="+mn-lt"/>
                <a:ea typeface="+mn-ea"/>
                <a:cs typeface="+mn-cs"/>
              </a:rPr>
              <a:t>Can we detect differences on an epigenetic and proteomic level?</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13</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For these reasons, I’m asking</a:t>
            </a:r>
            <a:r>
              <a:rPr lang="en-US" sz="1200" kern="1200" baseline="0" dirty="0" smtClean="0">
                <a:solidFill>
                  <a:schemeClr val="tx1"/>
                </a:solidFill>
                <a:latin typeface="+mn-lt"/>
                <a:ea typeface="+mn-ea"/>
                <a:cs typeface="+mn-cs"/>
              </a:rPr>
              <a:t> the question: How does environmental variability affect the Pacific oyster’s physiological response?</a:t>
            </a:r>
          </a:p>
          <a:p>
            <a:r>
              <a:rPr lang="en-US" sz="1200" kern="1200" baseline="0" dirty="0" smtClean="0">
                <a:solidFill>
                  <a:schemeClr val="tx1"/>
                </a:solidFill>
                <a:latin typeface="+mn-lt"/>
                <a:ea typeface="+mn-ea"/>
                <a:cs typeface="+mn-cs"/>
              </a:rPr>
              <a:t>Will there be differences in reproduction and immunity?</a:t>
            </a:r>
          </a:p>
          <a:p>
            <a:r>
              <a:rPr lang="en-US" sz="1200" kern="1200" dirty="0" smtClean="0">
                <a:solidFill>
                  <a:schemeClr val="tx1"/>
                </a:solidFill>
                <a:latin typeface="+mn-lt"/>
                <a:ea typeface="+mn-ea"/>
                <a:cs typeface="+mn-cs"/>
              </a:rPr>
              <a:t>We</a:t>
            </a:r>
            <a:r>
              <a:rPr lang="en-US" sz="1200" kern="1200" baseline="0" dirty="0" smtClean="0">
                <a:solidFill>
                  <a:schemeClr val="tx1"/>
                </a:solidFill>
                <a:latin typeface="+mn-lt"/>
                <a:ea typeface="+mn-ea"/>
                <a:cs typeface="+mn-cs"/>
              </a:rPr>
              <a:t> know </a:t>
            </a:r>
            <a:r>
              <a:rPr lang="en-US" sz="1200" kern="1200" dirty="0" smtClean="0">
                <a:solidFill>
                  <a:schemeClr val="tx1"/>
                </a:solidFill>
                <a:latin typeface="+mn-lt"/>
                <a:ea typeface="+mn-ea"/>
                <a:cs typeface="+mn-cs"/>
              </a:rPr>
              <a:t>eelgrass modifies </a:t>
            </a:r>
            <a:r>
              <a:rPr lang="en-US" sz="1200" kern="1200" baseline="0" dirty="0" smtClean="0">
                <a:solidFill>
                  <a:schemeClr val="tx1"/>
                </a:solidFill>
                <a:latin typeface="+mn-lt"/>
                <a:ea typeface="+mn-ea"/>
                <a:cs typeface="+mn-cs"/>
              </a:rPr>
              <a:t>water chemistry where it’s located: can eelgrass presence or absence in oyster beds shape these outcomes?</a:t>
            </a:r>
          </a:p>
          <a:p>
            <a:r>
              <a:rPr lang="en-US" sz="1200" kern="1200" baseline="0" dirty="0" smtClean="0">
                <a:solidFill>
                  <a:schemeClr val="tx1"/>
                </a:solidFill>
                <a:latin typeface="+mn-lt"/>
                <a:ea typeface="+mn-ea"/>
                <a:cs typeface="+mn-cs"/>
              </a:rPr>
              <a:t>Can we detect differences on an epigenetic and proteomic level?</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14</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For these reasons, I’m asking</a:t>
            </a:r>
            <a:r>
              <a:rPr lang="en-US" sz="1200" kern="1200" baseline="0" dirty="0" smtClean="0">
                <a:solidFill>
                  <a:schemeClr val="tx1"/>
                </a:solidFill>
                <a:latin typeface="+mn-lt"/>
                <a:ea typeface="+mn-ea"/>
                <a:cs typeface="+mn-cs"/>
              </a:rPr>
              <a:t> the question: How does environmental variability affect the Pacific oyster’s physiological response?</a:t>
            </a:r>
          </a:p>
          <a:p>
            <a:r>
              <a:rPr lang="en-US" sz="1200" kern="1200" baseline="0" dirty="0" smtClean="0">
                <a:solidFill>
                  <a:schemeClr val="tx1"/>
                </a:solidFill>
                <a:latin typeface="+mn-lt"/>
                <a:ea typeface="+mn-ea"/>
                <a:cs typeface="+mn-cs"/>
              </a:rPr>
              <a:t>Will there be differences in reproduction and immunity?</a:t>
            </a:r>
          </a:p>
          <a:p>
            <a:r>
              <a:rPr lang="en-US" sz="1200" kern="1200" dirty="0" smtClean="0">
                <a:solidFill>
                  <a:schemeClr val="tx1"/>
                </a:solidFill>
                <a:latin typeface="+mn-lt"/>
                <a:ea typeface="+mn-ea"/>
                <a:cs typeface="+mn-cs"/>
              </a:rPr>
              <a:t>We</a:t>
            </a:r>
            <a:r>
              <a:rPr lang="en-US" sz="1200" kern="1200" baseline="0" dirty="0" smtClean="0">
                <a:solidFill>
                  <a:schemeClr val="tx1"/>
                </a:solidFill>
                <a:latin typeface="+mn-lt"/>
                <a:ea typeface="+mn-ea"/>
                <a:cs typeface="+mn-cs"/>
              </a:rPr>
              <a:t> know </a:t>
            </a:r>
            <a:r>
              <a:rPr lang="en-US" sz="1200" kern="1200" dirty="0" smtClean="0">
                <a:solidFill>
                  <a:schemeClr val="tx1"/>
                </a:solidFill>
                <a:latin typeface="+mn-lt"/>
                <a:ea typeface="+mn-ea"/>
                <a:cs typeface="+mn-cs"/>
              </a:rPr>
              <a:t>eelgrass modifies </a:t>
            </a:r>
            <a:r>
              <a:rPr lang="en-US" sz="1200" kern="1200" baseline="0" dirty="0" smtClean="0">
                <a:solidFill>
                  <a:schemeClr val="tx1"/>
                </a:solidFill>
                <a:latin typeface="+mn-lt"/>
                <a:ea typeface="+mn-ea"/>
                <a:cs typeface="+mn-cs"/>
              </a:rPr>
              <a:t>water chemistry where it’s located: can eelgrass presence or absence in oyster beds shape these outcomes?</a:t>
            </a:r>
          </a:p>
          <a:p>
            <a:r>
              <a:rPr lang="en-US" sz="1200" kern="1200" baseline="0" dirty="0" smtClean="0">
                <a:solidFill>
                  <a:schemeClr val="tx1"/>
                </a:solidFill>
                <a:latin typeface="+mn-lt"/>
                <a:ea typeface="+mn-ea"/>
                <a:cs typeface="+mn-cs"/>
              </a:rPr>
              <a:t>Can we detect differences on an epigenetic and proteomic level?</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15</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16</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17</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18</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19</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a:t>
            </a:r>
            <a:r>
              <a:rPr lang="en-US" baseline="0" dirty="0" smtClean="0"/>
              <a:t> a quick rundown of what I’ll talk about today.</a:t>
            </a:r>
          </a:p>
          <a:p>
            <a:r>
              <a:rPr lang="en-US" baseline="0" dirty="0" smtClean="0"/>
              <a:t>I think oysters are important, and first I hope to convince you of the same</a:t>
            </a:r>
          </a:p>
          <a:p>
            <a:r>
              <a:rPr lang="en-US" baseline="0" dirty="0" smtClean="0"/>
              <a:t>Then I’ll go into the project’s research objectives</a:t>
            </a:r>
          </a:p>
          <a:p>
            <a:r>
              <a:rPr lang="en-US" baseline="0" dirty="0" smtClean="0"/>
              <a:t>Explain the “why” or rationale behind these objectives</a:t>
            </a:r>
          </a:p>
          <a:p>
            <a:r>
              <a:rPr lang="en-US" baseline="0" dirty="0" smtClean="0"/>
              <a:t>And then go into some predictions as to what we’ll see when we analyze our data</a:t>
            </a:r>
          </a:p>
        </p:txBody>
      </p:sp>
      <p:sp>
        <p:nvSpPr>
          <p:cNvPr id="4" name="Slide Number Placeholder 3"/>
          <p:cNvSpPr>
            <a:spLocks noGrp="1"/>
          </p:cNvSpPr>
          <p:nvPr>
            <p:ph type="sldNum" sz="quarter" idx="10"/>
          </p:nvPr>
        </p:nvSpPr>
        <p:spPr/>
        <p:txBody>
          <a:bodyPr/>
          <a:lstStyle/>
          <a:p>
            <a:fld id="{84596E1D-A0BD-1E4E-9325-6E8D3C1CF609}" type="slidenum">
              <a:rPr lang="en-US" smtClean="0"/>
              <a:t>2</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20</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 me explain the environmental</a:t>
            </a:r>
            <a:r>
              <a:rPr lang="en-US" baseline="0" dirty="0" smtClean="0"/>
              <a:t> variability we’re working with</a:t>
            </a:r>
          </a:p>
          <a:p>
            <a:r>
              <a:rPr lang="en-US" baseline="0" dirty="0" smtClean="0"/>
              <a:t>We chose 5 sample sites in and around Puget Sound: </a:t>
            </a:r>
            <a:r>
              <a:rPr lang="en-US" baseline="0" dirty="0" err="1" smtClean="0"/>
              <a:t>Fidalgo</a:t>
            </a:r>
            <a:r>
              <a:rPr lang="en-US" baseline="0" dirty="0" smtClean="0"/>
              <a:t> Bay, Port Gamble Bay, Skokomish River delta, case inlet and </a:t>
            </a:r>
            <a:r>
              <a:rPr lang="en-US" baseline="0" dirty="0" err="1" smtClean="0"/>
              <a:t>willapa</a:t>
            </a:r>
            <a:r>
              <a:rPr lang="en-US" baseline="0" dirty="0" smtClean="0"/>
              <a:t> bay</a:t>
            </a:r>
            <a:endParaRPr lang="en-US" dirty="0" smtClean="0"/>
          </a:p>
          <a:p>
            <a:r>
              <a:rPr lang="en-US" dirty="0" smtClean="0"/>
              <a:t>All</a:t>
            </a:r>
            <a:r>
              <a:rPr lang="en-US" baseline="0" dirty="0" smtClean="0"/>
              <a:t> five of these sites have eelgrass present</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21</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each of the sites, our sampling scheme was as follows:</a:t>
            </a:r>
          </a:p>
          <a:p>
            <a:endParaRPr lang="en-US" baseline="0" dirty="0" smtClean="0"/>
          </a:p>
          <a:p>
            <a:r>
              <a:rPr lang="en-US" baseline="0" dirty="0" smtClean="0"/>
              <a:t>From 150 total oysters</a:t>
            </a:r>
          </a:p>
          <a:p>
            <a:r>
              <a:rPr lang="en-US" baseline="0" dirty="0" smtClean="0"/>
              <a:t>Took 2 sets of 5 oysters </a:t>
            </a:r>
            <a:r>
              <a:rPr lang="en-US" baseline="0" dirty="0" smtClean="0">
                <a:sym typeface="Wingdings"/>
              </a:rPr>
              <a:t> put them in cages to protect them from predation  3 replicates, 6 cages total</a:t>
            </a:r>
          </a:p>
          <a:p>
            <a:r>
              <a:rPr lang="en-US" baseline="0" dirty="0" err="1" smtClean="0">
                <a:sym typeface="Wingdings"/>
              </a:rPr>
              <a:t>Outplanted</a:t>
            </a:r>
            <a:r>
              <a:rPr lang="en-US" baseline="0" dirty="0" smtClean="0">
                <a:sym typeface="Wingdings"/>
              </a:rPr>
              <a:t> 6 cages at each of our 5 sites  3 in eelgrass, 3 outside of eelgrass</a:t>
            </a:r>
          </a:p>
          <a:p>
            <a:r>
              <a:rPr lang="en-US" baseline="0" dirty="0" smtClean="0">
                <a:sym typeface="Wingdings"/>
              </a:rPr>
              <a:t>Measured temperature, dissolved oxygen continuously for a month while oysters were out there from </a:t>
            </a:r>
            <a:r>
              <a:rPr lang="en-US" baseline="0" dirty="0" err="1" smtClean="0">
                <a:sym typeface="Wingdings"/>
              </a:rPr>
              <a:t>june</a:t>
            </a:r>
            <a:r>
              <a:rPr lang="en-US" baseline="0" dirty="0" smtClean="0">
                <a:sym typeface="Wingdings"/>
              </a:rPr>
              <a:t> to </a:t>
            </a:r>
            <a:r>
              <a:rPr lang="en-US" baseline="0" dirty="0" err="1" smtClean="0">
                <a:sym typeface="Wingdings"/>
              </a:rPr>
              <a:t>july</a:t>
            </a:r>
            <a:endParaRPr lang="en-US" baseline="0" dirty="0" smtClean="0">
              <a:sym typeface="Wingding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One thing I’ve alluded to during the presentation is the potential effect of eelgrass presence. Returning back to the map of our sampling sites, you can see that the DNR has been monitoring much of the Puget Sound region for eelgrass (white), with specific eelgrass beds indicated in green. </a:t>
            </a:r>
            <a:endParaRPr lang="en-US" dirty="0" smtClean="0"/>
          </a:p>
          <a:p>
            <a:endParaRPr lang="en-US" baseline="0" dirty="0" smtClean="0">
              <a:sym typeface="Wingdings"/>
            </a:endParaRPr>
          </a:p>
        </p:txBody>
      </p:sp>
      <p:sp>
        <p:nvSpPr>
          <p:cNvPr id="4" name="Slide Number Placeholder 3"/>
          <p:cNvSpPr>
            <a:spLocks noGrp="1"/>
          </p:cNvSpPr>
          <p:nvPr>
            <p:ph type="sldNum" sz="quarter" idx="10"/>
          </p:nvPr>
        </p:nvSpPr>
        <p:spPr/>
        <p:txBody>
          <a:bodyPr/>
          <a:lstStyle/>
          <a:p>
            <a:fld id="{84596E1D-A0BD-1E4E-9325-6E8D3C1CF609}" type="slidenum">
              <a:rPr lang="en-US" smtClean="0"/>
              <a:t>22</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chemeClr val="tx1">
                    <a:lumMod val="65000"/>
                    <a:lumOff val="35000"/>
                  </a:schemeClr>
                </a:solidFill>
              </a:rPr>
              <a:t>Differences</a:t>
            </a:r>
            <a:r>
              <a:rPr lang="en-US" sz="1200" baseline="0" dirty="0" smtClean="0">
                <a:solidFill>
                  <a:schemeClr val="tx1">
                    <a:lumMod val="65000"/>
                    <a:lumOff val="35000"/>
                  </a:schemeClr>
                </a:solidFill>
              </a:rPr>
              <a:t> in environmental variability and eelgrass presence will affect epigenetic and proteomic responses.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schemeClr val="tx1">
                    <a:lumMod val="65000"/>
                    <a:lumOff val="35000"/>
                  </a:schemeClr>
                </a:solidFill>
              </a:rPr>
              <a:t>How can we test this?</a:t>
            </a:r>
            <a:endParaRPr lang="en-US" sz="1200" dirty="0" smtClean="0">
              <a:solidFill>
                <a:schemeClr val="tx1">
                  <a:lumMod val="65000"/>
                  <a:lumOff val="35000"/>
                </a:schemeClr>
              </a:solidFill>
            </a:endParaRPr>
          </a:p>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23</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chemeClr val="tx1">
                    <a:lumMod val="65000"/>
                    <a:lumOff val="35000"/>
                  </a:schemeClr>
                </a:solidFill>
              </a:rPr>
              <a:t>Differences</a:t>
            </a:r>
            <a:r>
              <a:rPr lang="en-US" sz="1200" baseline="0" dirty="0" smtClean="0">
                <a:solidFill>
                  <a:schemeClr val="tx1">
                    <a:lumMod val="65000"/>
                    <a:lumOff val="35000"/>
                  </a:schemeClr>
                </a:solidFill>
              </a:rPr>
              <a:t> in environmental variability and eelgrass presence will affect epigenetic and proteomic responses.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schemeClr val="tx1">
                    <a:lumMod val="65000"/>
                    <a:lumOff val="35000"/>
                  </a:schemeClr>
                </a:solidFill>
              </a:rPr>
              <a:t>How can we test this?</a:t>
            </a:r>
            <a:endParaRPr lang="en-US" sz="1200" dirty="0" smtClean="0">
              <a:solidFill>
                <a:schemeClr val="tx1">
                  <a:lumMod val="65000"/>
                  <a:lumOff val="35000"/>
                </a:schemeClr>
              </a:solidFill>
            </a:endParaRPr>
          </a:p>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24</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look at DNA</a:t>
            </a:r>
            <a:r>
              <a:rPr lang="en-US" baseline="0" dirty="0" smtClean="0"/>
              <a:t> and proteins!</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25</a:t>
            </a:fld>
            <a:endParaRPr lang="en-US"/>
          </a:p>
        </p:txBody>
      </p:sp>
    </p:spTree>
    <p:extLst>
      <p:ext uri="{BB962C8B-B14F-4D97-AF65-F5344CB8AC3E}">
        <p14:creationId xmlns:p14="http://schemas.microsoft.com/office/powerpoint/2010/main" val="1927065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look at DNA</a:t>
            </a:r>
            <a:r>
              <a:rPr lang="en-US" baseline="0" dirty="0" smtClean="0"/>
              <a:t> and proteins!</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26</a:t>
            </a:fld>
            <a:endParaRPr lang="en-US"/>
          </a:p>
        </p:txBody>
      </p:sp>
    </p:spTree>
    <p:extLst>
      <p:ext uri="{BB962C8B-B14F-4D97-AF65-F5344CB8AC3E}">
        <p14:creationId xmlns:p14="http://schemas.microsoft.com/office/powerpoint/2010/main" val="2244176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27</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28</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29</a:t>
            </a:fld>
            <a:endParaRPr lang="en-US"/>
          </a:p>
        </p:txBody>
      </p:sp>
    </p:spTree>
    <p:extLst>
      <p:ext uri="{BB962C8B-B14F-4D97-AF65-F5344CB8AC3E}">
        <p14:creationId xmlns:p14="http://schemas.microsoft.com/office/powerpoint/2010/main" val="435629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a:t>
            </a:r>
            <a:r>
              <a:rPr lang="en-US" baseline="0" dirty="0" smtClean="0"/>
              <a:t> a quick rundown of what I’ll talk about today.</a:t>
            </a:r>
          </a:p>
          <a:p>
            <a:r>
              <a:rPr lang="en-US" baseline="0" dirty="0" smtClean="0"/>
              <a:t>I think oysters are important, and first I hope to convince you of the same</a:t>
            </a:r>
          </a:p>
          <a:p>
            <a:r>
              <a:rPr lang="en-US" baseline="0" dirty="0" smtClean="0"/>
              <a:t>Then I’ll go into the project’s research objectives</a:t>
            </a:r>
          </a:p>
          <a:p>
            <a:r>
              <a:rPr lang="en-US" baseline="0" dirty="0" smtClean="0"/>
              <a:t>Explain the “why” or rationale behind these objectives</a:t>
            </a:r>
          </a:p>
          <a:p>
            <a:r>
              <a:rPr lang="en-US" baseline="0" dirty="0" smtClean="0"/>
              <a:t>And then go into some predictions as to what we’ll see when we analyze our data</a:t>
            </a:r>
          </a:p>
        </p:txBody>
      </p:sp>
      <p:sp>
        <p:nvSpPr>
          <p:cNvPr id="4" name="Slide Number Placeholder 3"/>
          <p:cNvSpPr>
            <a:spLocks noGrp="1"/>
          </p:cNvSpPr>
          <p:nvPr>
            <p:ph type="sldNum" sz="quarter" idx="10"/>
          </p:nvPr>
        </p:nvSpPr>
        <p:spPr/>
        <p:txBody>
          <a:bodyPr/>
          <a:lstStyle/>
          <a:p>
            <a:fld id="{84596E1D-A0BD-1E4E-9325-6E8D3C1CF609}" type="slidenum">
              <a:rPr lang="en-US" smtClean="0"/>
              <a:t>3</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30</a:t>
            </a:fld>
            <a:endParaRPr lang="en-US"/>
          </a:p>
        </p:txBody>
      </p:sp>
    </p:spTree>
    <p:extLst>
      <p:ext uri="{BB962C8B-B14F-4D97-AF65-F5344CB8AC3E}">
        <p14:creationId xmlns:p14="http://schemas.microsoft.com/office/powerpoint/2010/main" val="12936808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31</a:t>
            </a:fld>
            <a:endParaRPr lang="en-US"/>
          </a:p>
        </p:txBody>
      </p:sp>
    </p:spTree>
    <p:extLst>
      <p:ext uri="{BB962C8B-B14F-4D97-AF65-F5344CB8AC3E}">
        <p14:creationId xmlns:p14="http://schemas.microsoft.com/office/powerpoint/2010/main" val="3813026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32</a:t>
            </a:fld>
            <a:endParaRPr lang="en-US"/>
          </a:p>
        </p:txBody>
      </p:sp>
    </p:spTree>
    <p:extLst>
      <p:ext uri="{BB962C8B-B14F-4D97-AF65-F5344CB8AC3E}">
        <p14:creationId xmlns:p14="http://schemas.microsoft.com/office/powerpoint/2010/main" val="4933713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33</a:t>
            </a:fld>
            <a:endParaRPr lang="en-US"/>
          </a:p>
        </p:txBody>
      </p:sp>
    </p:spTree>
    <p:extLst>
      <p:ext uri="{BB962C8B-B14F-4D97-AF65-F5344CB8AC3E}">
        <p14:creationId xmlns:p14="http://schemas.microsoft.com/office/powerpoint/2010/main" val="665351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34</a:t>
            </a:fld>
            <a:endParaRPr lang="en-US"/>
          </a:p>
        </p:txBody>
      </p:sp>
    </p:spTree>
    <p:extLst>
      <p:ext uri="{BB962C8B-B14F-4D97-AF65-F5344CB8AC3E}">
        <p14:creationId xmlns:p14="http://schemas.microsoft.com/office/powerpoint/2010/main" val="14459375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35</a:t>
            </a:fld>
            <a:endParaRPr lang="en-US"/>
          </a:p>
        </p:txBody>
      </p:sp>
    </p:spTree>
    <p:extLst>
      <p:ext uri="{BB962C8B-B14F-4D97-AF65-F5344CB8AC3E}">
        <p14:creationId xmlns:p14="http://schemas.microsoft.com/office/powerpoint/2010/main" val="36551405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36</a:t>
            </a:fld>
            <a:endParaRPr lang="en-US"/>
          </a:p>
        </p:txBody>
      </p:sp>
    </p:spTree>
    <p:extLst>
      <p:ext uri="{BB962C8B-B14F-4D97-AF65-F5344CB8AC3E}">
        <p14:creationId xmlns:p14="http://schemas.microsoft.com/office/powerpoint/2010/main" val="31021795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look at DNA</a:t>
            </a:r>
            <a:r>
              <a:rPr lang="en-US" baseline="0" dirty="0" smtClean="0"/>
              <a:t> and proteins!</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37</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Eelgrass</a:t>
            </a:r>
            <a:r>
              <a:rPr lang="en-US" baseline="0" dirty="0" smtClean="0"/>
              <a:t> photosynthesis and respiration can locally impact water chemistry</a:t>
            </a:r>
          </a:p>
          <a:p>
            <a:r>
              <a:rPr lang="en-US" baseline="0" dirty="0" smtClean="0"/>
              <a:t>In this very rough mock representation, you can see how dissolved oxygen content varies daily</a:t>
            </a:r>
          </a:p>
          <a:p>
            <a:r>
              <a:rPr lang="en-US" baseline="0" dirty="0" smtClean="0"/>
              <a:t>As sunlight reaches eelgrass beds, they photosynthesize more, leading to increased dissolved oxygen content</a:t>
            </a:r>
          </a:p>
          <a:p>
            <a:r>
              <a:rPr lang="en-US" baseline="0" dirty="0" smtClean="0"/>
              <a:t>The opposite is true as the beds receive less sunlight and start to photosynthesize less</a:t>
            </a:r>
          </a:p>
          <a:p>
            <a:r>
              <a:rPr lang="en-US" baseline="0" dirty="0" smtClean="0"/>
              <a:t>Because eelgrass can modify water chemistry in a way that fluctuates on a daily cycle, oysters’ physiological response to these fluctuations has interesting potential</a:t>
            </a:r>
          </a:p>
          <a:p>
            <a:r>
              <a:rPr lang="en-US" baseline="0" dirty="0" smtClean="0"/>
              <a:t>Does eelgrass impact respiration physiology?</a:t>
            </a:r>
          </a:p>
          <a:p>
            <a:r>
              <a:rPr lang="en-US" baseline="0" dirty="0" smtClean="0"/>
              <a:t>If organisms benefit from fluctuations, we expect, amongst other indicators, decreased expression of proteins involved in oxidative stress</a:t>
            </a:r>
          </a:p>
          <a:p>
            <a:r>
              <a:rPr lang="en-US" baseline="0" dirty="0" smtClean="0"/>
              <a:t>Opposite true if fluctuations negatively impact organisms</a:t>
            </a:r>
            <a:endParaRPr lang="en-US" dirty="0" smtClean="0"/>
          </a:p>
        </p:txBody>
      </p:sp>
      <p:sp>
        <p:nvSpPr>
          <p:cNvPr id="4" name="Slide Number Placeholder 3"/>
          <p:cNvSpPr>
            <a:spLocks noGrp="1"/>
          </p:cNvSpPr>
          <p:nvPr>
            <p:ph type="sldNum" sz="quarter" idx="10"/>
          </p:nvPr>
        </p:nvSpPr>
        <p:spPr/>
        <p:txBody>
          <a:bodyPr/>
          <a:lstStyle/>
          <a:p>
            <a:fld id="{84596E1D-A0BD-1E4E-9325-6E8D3C1CF609}" type="slidenum">
              <a:rPr lang="en-US" smtClean="0"/>
              <a:t>38</a:t>
            </a:fld>
            <a:endParaRPr lang="en-US"/>
          </a:p>
        </p:txBody>
      </p:sp>
    </p:spTree>
    <p:extLst>
      <p:ext uri="{BB962C8B-B14F-4D97-AF65-F5344CB8AC3E}">
        <p14:creationId xmlns:p14="http://schemas.microsoft.com/office/powerpoint/2010/main" val="3429676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a:t>
            </a:r>
            <a:r>
              <a:rPr lang="en-US" baseline="0" dirty="0" smtClean="0"/>
              <a:t> a quick rundown of what I’ll talk about today.</a:t>
            </a:r>
          </a:p>
          <a:p>
            <a:r>
              <a:rPr lang="en-US" baseline="0" dirty="0" smtClean="0"/>
              <a:t>I think oysters are important, and first I hope to convince you of the same</a:t>
            </a:r>
          </a:p>
          <a:p>
            <a:r>
              <a:rPr lang="en-US" baseline="0" dirty="0" smtClean="0"/>
              <a:t>Then I’ll go into the project’s research objectives</a:t>
            </a:r>
          </a:p>
          <a:p>
            <a:r>
              <a:rPr lang="en-US" baseline="0" dirty="0" smtClean="0"/>
              <a:t>Explain the “why” or rationale behind these objectives</a:t>
            </a:r>
          </a:p>
          <a:p>
            <a:r>
              <a:rPr lang="en-US" baseline="0" dirty="0" smtClean="0"/>
              <a:t>And then go into some predictions as to what we’ll see when we analyze our data</a:t>
            </a:r>
          </a:p>
        </p:txBody>
      </p:sp>
      <p:sp>
        <p:nvSpPr>
          <p:cNvPr id="4" name="Slide Number Placeholder 3"/>
          <p:cNvSpPr>
            <a:spLocks noGrp="1"/>
          </p:cNvSpPr>
          <p:nvPr>
            <p:ph type="sldNum" sz="quarter" idx="10"/>
          </p:nvPr>
        </p:nvSpPr>
        <p:spPr/>
        <p:txBody>
          <a:bodyPr/>
          <a:lstStyle/>
          <a:p>
            <a:fld id="{84596E1D-A0BD-1E4E-9325-6E8D3C1CF609}" type="slidenum">
              <a:rPr lang="en-US" smtClean="0"/>
              <a:t>4</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a:t>
            </a:r>
            <a:r>
              <a:rPr lang="en-US" baseline="0" dirty="0" smtClean="0"/>
              <a:t> a quick rundown of what I’ll talk about today.</a:t>
            </a:r>
          </a:p>
          <a:p>
            <a:r>
              <a:rPr lang="en-US" baseline="0" dirty="0" smtClean="0"/>
              <a:t>I think oysters are important, and first I hope to convince you of the same</a:t>
            </a:r>
          </a:p>
          <a:p>
            <a:r>
              <a:rPr lang="en-US" baseline="0" dirty="0" smtClean="0"/>
              <a:t>Then I’ll go into the project’s research objectives</a:t>
            </a:r>
          </a:p>
          <a:p>
            <a:r>
              <a:rPr lang="en-US" baseline="0" dirty="0" smtClean="0"/>
              <a:t>Explain the “why” or rationale behind these objectives</a:t>
            </a:r>
          </a:p>
          <a:p>
            <a:r>
              <a:rPr lang="en-US" baseline="0" dirty="0" smtClean="0"/>
              <a:t>And then go into some predictions as to what we’ll see when we analyze our data</a:t>
            </a:r>
          </a:p>
        </p:txBody>
      </p:sp>
      <p:sp>
        <p:nvSpPr>
          <p:cNvPr id="4" name="Slide Number Placeholder 3"/>
          <p:cNvSpPr>
            <a:spLocks noGrp="1"/>
          </p:cNvSpPr>
          <p:nvPr>
            <p:ph type="sldNum" sz="quarter" idx="10"/>
          </p:nvPr>
        </p:nvSpPr>
        <p:spPr/>
        <p:txBody>
          <a:bodyPr/>
          <a:lstStyle/>
          <a:p>
            <a:fld id="{84596E1D-A0BD-1E4E-9325-6E8D3C1CF609}" type="slidenum">
              <a:rPr lang="en-US" smtClean="0"/>
              <a:t>5</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a:t>
            </a:r>
            <a:r>
              <a:rPr lang="en-US" baseline="0" dirty="0" smtClean="0"/>
              <a:t> a quick rundown of what I’ll talk about today.</a:t>
            </a:r>
          </a:p>
          <a:p>
            <a:r>
              <a:rPr lang="en-US" baseline="0" dirty="0" smtClean="0"/>
              <a:t>I think oysters are important, and first I hope to convince you of the same</a:t>
            </a:r>
          </a:p>
          <a:p>
            <a:r>
              <a:rPr lang="en-US" baseline="0" dirty="0" smtClean="0"/>
              <a:t>Then I’ll go into the project’s research objectives</a:t>
            </a:r>
          </a:p>
          <a:p>
            <a:r>
              <a:rPr lang="en-US" baseline="0" dirty="0" smtClean="0"/>
              <a:t>Explain the “why” or rationale behind these objectives</a:t>
            </a:r>
          </a:p>
          <a:p>
            <a:r>
              <a:rPr lang="en-US" baseline="0" dirty="0" smtClean="0"/>
              <a:t>And then go into some predictions as to what we’ll see when we analyze our data</a:t>
            </a:r>
          </a:p>
        </p:txBody>
      </p:sp>
      <p:sp>
        <p:nvSpPr>
          <p:cNvPr id="4" name="Slide Number Placeholder 3"/>
          <p:cNvSpPr>
            <a:spLocks noGrp="1"/>
          </p:cNvSpPr>
          <p:nvPr>
            <p:ph type="sldNum" sz="quarter" idx="10"/>
          </p:nvPr>
        </p:nvSpPr>
        <p:spPr/>
        <p:txBody>
          <a:bodyPr/>
          <a:lstStyle/>
          <a:p>
            <a:fld id="{84596E1D-A0BD-1E4E-9325-6E8D3C1CF609}" type="slidenum">
              <a:rPr lang="en-US" smtClean="0"/>
              <a:t>6</a:t>
            </a:fld>
            <a:endParaRPr lang="en-US"/>
          </a:p>
        </p:txBody>
      </p:sp>
    </p:spTree>
    <p:extLst>
      <p:ext uri="{BB962C8B-B14F-4D97-AF65-F5344CB8AC3E}">
        <p14:creationId xmlns:p14="http://schemas.microsoft.com/office/powerpoint/2010/main" val="3608309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Oysters have a crucial role in the ecosystem</a:t>
            </a:r>
          </a:p>
          <a:p>
            <a:r>
              <a:rPr lang="en-US" dirty="0" smtClean="0"/>
              <a:t>Oyster</a:t>
            </a:r>
            <a:r>
              <a:rPr lang="en-US" baseline="0" dirty="0" smtClean="0"/>
              <a:t> reefs provide fish habitat, stabilize our shorelines, and their filter feeding mechanism improves water quality and clarity</a:t>
            </a:r>
            <a:endParaRPr lang="en-US" dirty="0" smtClean="0"/>
          </a:p>
          <a:p>
            <a:r>
              <a:rPr lang="en-US" baseline="0" dirty="0" smtClean="0"/>
              <a:t>Heavily rely on oysters for aquaculture </a:t>
            </a:r>
            <a:r>
              <a:rPr lang="en-US" baseline="0" dirty="0" smtClean="0">
                <a:sym typeface="Wingdings"/>
              </a:rPr>
              <a:t> of the nearly 25 million pounds of bivalves farmed in </a:t>
            </a:r>
            <a:r>
              <a:rPr lang="en-US" baseline="0" dirty="0" err="1" smtClean="0">
                <a:sym typeface="Wingdings"/>
              </a:rPr>
              <a:t>washington</a:t>
            </a:r>
            <a:r>
              <a:rPr lang="en-US" baseline="0" dirty="0" smtClean="0">
                <a:sym typeface="Wingdings"/>
              </a:rPr>
              <a:t> in 2013, 1/3 of that was the Pacific oyster, </a:t>
            </a:r>
            <a:r>
              <a:rPr lang="en-US" baseline="0" dirty="0" err="1" smtClean="0">
                <a:sym typeface="Wingdings"/>
              </a:rPr>
              <a:t>Crassostrea</a:t>
            </a:r>
            <a:r>
              <a:rPr lang="en-US" baseline="0" dirty="0" smtClean="0">
                <a:sym typeface="Wingdings"/>
              </a:rPr>
              <a:t> </a:t>
            </a:r>
            <a:r>
              <a:rPr lang="en-US" baseline="0" dirty="0" err="1" smtClean="0">
                <a:sym typeface="Wingdings"/>
              </a:rPr>
              <a:t>gigas</a:t>
            </a:r>
            <a:r>
              <a:rPr lang="en-US" baseline="0" dirty="0" smtClean="0">
                <a:sym typeface="Wingdings"/>
              </a:rPr>
              <a:t> (NOAA Washington Shellfish initiative)</a:t>
            </a:r>
          </a:p>
          <a:p>
            <a:r>
              <a:rPr lang="en-US" baseline="0" dirty="0" smtClean="0">
                <a:sym typeface="Wingdings"/>
              </a:rPr>
              <a:t>Ecosystem services and aquaculture alike are threatened by climate change; specifically, ocean acidification and warming</a:t>
            </a:r>
            <a:endParaRPr lang="en-US" baseline="0" dirty="0" smtClean="0"/>
          </a:p>
          <a:p>
            <a:r>
              <a:rPr lang="en-US" baseline="0" dirty="0" smtClean="0"/>
              <a:t>Aren’t many studies that address multiple stressors for Pacific oysters in the wild</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7</a:t>
            </a:fld>
            <a:endParaRPr lang="en-US"/>
          </a:p>
        </p:txBody>
      </p:sp>
    </p:spTree>
    <p:extLst>
      <p:ext uri="{BB962C8B-B14F-4D97-AF65-F5344CB8AC3E}">
        <p14:creationId xmlns:p14="http://schemas.microsoft.com/office/powerpoint/2010/main" val="703806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Oysters have a crucial role in the ecosystem</a:t>
            </a:r>
          </a:p>
          <a:p>
            <a:r>
              <a:rPr lang="en-US" dirty="0" smtClean="0"/>
              <a:t>Oyster</a:t>
            </a:r>
            <a:r>
              <a:rPr lang="en-US" baseline="0" dirty="0" smtClean="0"/>
              <a:t> reefs provide fish habitat, stabilize our shorelines, and their filter feeding mechanism improves water quality and clarity</a:t>
            </a:r>
            <a:endParaRPr lang="en-US" dirty="0" smtClean="0"/>
          </a:p>
          <a:p>
            <a:r>
              <a:rPr lang="en-US" baseline="0" dirty="0" smtClean="0"/>
              <a:t>Heavily rely on oysters for aquaculture </a:t>
            </a:r>
            <a:r>
              <a:rPr lang="en-US" baseline="0" dirty="0" smtClean="0">
                <a:sym typeface="Wingdings"/>
              </a:rPr>
              <a:t> of the nearly 25 million pounds of bivalves farmed in </a:t>
            </a:r>
            <a:r>
              <a:rPr lang="en-US" baseline="0" dirty="0" err="1" smtClean="0">
                <a:sym typeface="Wingdings"/>
              </a:rPr>
              <a:t>washington</a:t>
            </a:r>
            <a:r>
              <a:rPr lang="en-US" baseline="0" dirty="0" smtClean="0">
                <a:sym typeface="Wingdings"/>
              </a:rPr>
              <a:t> in 2013, 1/3 of that was the Pacific oyster, </a:t>
            </a:r>
            <a:r>
              <a:rPr lang="en-US" baseline="0" dirty="0" err="1" smtClean="0">
                <a:sym typeface="Wingdings"/>
              </a:rPr>
              <a:t>Crassostrea</a:t>
            </a:r>
            <a:r>
              <a:rPr lang="en-US" baseline="0" dirty="0" smtClean="0">
                <a:sym typeface="Wingdings"/>
              </a:rPr>
              <a:t> </a:t>
            </a:r>
            <a:r>
              <a:rPr lang="en-US" baseline="0" dirty="0" err="1" smtClean="0">
                <a:sym typeface="Wingdings"/>
              </a:rPr>
              <a:t>gigas</a:t>
            </a:r>
            <a:r>
              <a:rPr lang="en-US" baseline="0" dirty="0" smtClean="0">
                <a:sym typeface="Wingdings"/>
              </a:rPr>
              <a:t> (NOAA Washington Shellfish initiative)</a:t>
            </a:r>
          </a:p>
          <a:p>
            <a:r>
              <a:rPr lang="en-US" baseline="0" dirty="0" smtClean="0">
                <a:sym typeface="Wingdings"/>
              </a:rPr>
              <a:t>Ecosystem services and aquaculture alike are threatened by climate change; specifically, ocean acidification and warming</a:t>
            </a:r>
            <a:endParaRPr lang="en-US" baseline="0" dirty="0" smtClean="0"/>
          </a:p>
          <a:p>
            <a:r>
              <a:rPr lang="en-US" baseline="0" dirty="0" smtClean="0"/>
              <a:t>Aren’t many studies that address multiple stressors for Pacific oysters in the wild</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8</a:t>
            </a:fld>
            <a:endParaRPr lang="en-US"/>
          </a:p>
        </p:txBody>
      </p:sp>
    </p:spTree>
    <p:extLst>
      <p:ext uri="{BB962C8B-B14F-4D97-AF65-F5344CB8AC3E}">
        <p14:creationId xmlns:p14="http://schemas.microsoft.com/office/powerpoint/2010/main" val="703806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Oysters have a crucial role in the ecosystem</a:t>
            </a:r>
          </a:p>
          <a:p>
            <a:r>
              <a:rPr lang="en-US" dirty="0" smtClean="0"/>
              <a:t>Oyster</a:t>
            </a:r>
            <a:r>
              <a:rPr lang="en-US" baseline="0" dirty="0" smtClean="0"/>
              <a:t> reefs provide fish habitat, stabilize our shorelines, and their filter feeding mechanism improves water quality and clarity</a:t>
            </a:r>
            <a:endParaRPr lang="en-US" dirty="0" smtClean="0"/>
          </a:p>
          <a:p>
            <a:r>
              <a:rPr lang="en-US" baseline="0" dirty="0" smtClean="0"/>
              <a:t>Heavily rely on oysters for aquaculture </a:t>
            </a:r>
            <a:r>
              <a:rPr lang="en-US" baseline="0" dirty="0" smtClean="0">
                <a:sym typeface="Wingdings"/>
              </a:rPr>
              <a:t> of the nearly 25 million pounds of bivalves farmed in </a:t>
            </a:r>
            <a:r>
              <a:rPr lang="en-US" baseline="0" dirty="0" err="1" smtClean="0">
                <a:sym typeface="Wingdings"/>
              </a:rPr>
              <a:t>washington</a:t>
            </a:r>
            <a:r>
              <a:rPr lang="en-US" baseline="0" dirty="0" smtClean="0">
                <a:sym typeface="Wingdings"/>
              </a:rPr>
              <a:t> in 2013, 1/3 of that was the Pacific oyster, </a:t>
            </a:r>
            <a:r>
              <a:rPr lang="en-US" baseline="0" dirty="0" err="1" smtClean="0">
                <a:sym typeface="Wingdings"/>
              </a:rPr>
              <a:t>Crassostrea</a:t>
            </a:r>
            <a:r>
              <a:rPr lang="en-US" baseline="0" dirty="0" smtClean="0">
                <a:sym typeface="Wingdings"/>
              </a:rPr>
              <a:t> </a:t>
            </a:r>
            <a:r>
              <a:rPr lang="en-US" baseline="0" dirty="0" err="1" smtClean="0">
                <a:sym typeface="Wingdings"/>
              </a:rPr>
              <a:t>gigas</a:t>
            </a:r>
            <a:r>
              <a:rPr lang="en-US" baseline="0" dirty="0" smtClean="0">
                <a:sym typeface="Wingdings"/>
              </a:rPr>
              <a:t> (NOAA Washington Shellfish initiative)</a:t>
            </a:r>
          </a:p>
          <a:p>
            <a:r>
              <a:rPr lang="en-US" baseline="0" dirty="0" smtClean="0">
                <a:sym typeface="Wingdings"/>
              </a:rPr>
              <a:t>Ecosystem services and aquaculture alike are threatened by climate change; specifically, ocean acidification and warming</a:t>
            </a:r>
            <a:endParaRPr lang="en-US" baseline="0" dirty="0" smtClean="0"/>
          </a:p>
          <a:p>
            <a:r>
              <a:rPr lang="en-US" baseline="0" dirty="0" smtClean="0"/>
              <a:t>Aren’t many studies that address multiple stressors for Pacific oysters in the wild</a:t>
            </a:r>
            <a:endParaRPr lang="en-US" dirty="0"/>
          </a:p>
        </p:txBody>
      </p:sp>
      <p:sp>
        <p:nvSpPr>
          <p:cNvPr id="4" name="Slide Number Placeholder 3"/>
          <p:cNvSpPr>
            <a:spLocks noGrp="1"/>
          </p:cNvSpPr>
          <p:nvPr>
            <p:ph type="sldNum" sz="quarter" idx="10"/>
          </p:nvPr>
        </p:nvSpPr>
        <p:spPr/>
        <p:txBody>
          <a:bodyPr/>
          <a:lstStyle/>
          <a:p>
            <a:fld id="{84596E1D-A0BD-1E4E-9325-6E8D3C1CF609}" type="slidenum">
              <a:rPr lang="en-US" smtClean="0"/>
              <a:t>9</a:t>
            </a:fld>
            <a:endParaRPr lang="en-US"/>
          </a:p>
        </p:txBody>
      </p:sp>
    </p:spTree>
    <p:extLst>
      <p:ext uri="{BB962C8B-B14F-4D97-AF65-F5344CB8AC3E}">
        <p14:creationId xmlns:p14="http://schemas.microsoft.com/office/powerpoint/2010/main" val="703806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8915400" cy="877824"/>
          </a:xfrm>
        </p:spPr>
        <p:txBody>
          <a:bodyPr/>
          <a:lstStyle/>
          <a:p>
            <a:r>
              <a:rPr lang="en-US" smtClean="0"/>
              <a:t>Click to edit Master title style</a:t>
            </a:r>
            <a:endParaRPr/>
          </a:p>
        </p:txBody>
      </p:sp>
      <p:sp>
        <p:nvSpPr>
          <p:cNvPr id="3" name="Subtitle 2"/>
          <p:cNvSpPr>
            <a:spLocks noGrp="1"/>
          </p:cNvSpPr>
          <p:nvPr>
            <p:ph type="subTitle" idx="1"/>
          </p:nvPr>
        </p:nvSpPr>
        <p:spPr>
          <a:xfrm>
            <a:off x="914400" y="3034553"/>
            <a:ext cx="8001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5487987" y="2321282"/>
            <a:ext cx="3427413" cy="3933214"/>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914400" y="2321282"/>
            <a:ext cx="4572000" cy="394235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2"/>
            <a:ext cx="7988300" cy="2985247"/>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3986784"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4928616" y="1129553"/>
            <a:ext cx="3986784" cy="2980944"/>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6601968" cy="2980944"/>
          </a:xfrm>
        </p:spPr>
        <p:txBody>
          <a:bodyPr>
            <a:normAutofit/>
          </a:bodyPr>
          <a:lstStyle>
            <a:lvl1pPr marL="0" indent="0">
              <a:buNone/>
              <a:defRPr sz="1800"/>
            </a:lvl1pPr>
          </a:lstStyle>
          <a:p>
            <a:r>
              <a:rPr lang="en-US" smtClean="0"/>
              <a:t>Click icon to add picture</a:t>
            </a:r>
            <a:endParaRPr/>
          </a:p>
        </p:txBody>
      </p:sp>
      <p:sp>
        <p:nvSpPr>
          <p:cNvPr id="7" name="Picture Placeholder 8"/>
          <p:cNvSpPr>
            <a:spLocks noGrp="1"/>
          </p:cNvSpPr>
          <p:nvPr>
            <p:ph type="pic" sz="quarter" idx="14"/>
          </p:nvPr>
        </p:nvSpPr>
        <p:spPr>
          <a:xfrm>
            <a:off x="7543800" y="1129553"/>
            <a:ext cx="1371600" cy="1481328"/>
          </a:xfrm>
        </p:spPr>
        <p:txBody>
          <a:bodyPr>
            <a:normAutofit/>
          </a:bodyPr>
          <a:lstStyle>
            <a:lvl1pPr marL="0" indent="0">
              <a:buNone/>
              <a:defRPr sz="1800"/>
            </a:lvl1pPr>
          </a:lstStyle>
          <a:p>
            <a:r>
              <a:rPr lang="en-US" smtClean="0"/>
              <a:t>Click icon to add picture</a:t>
            </a:r>
            <a:endParaRPr/>
          </a:p>
        </p:txBody>
      </p:sp>
      <p:sp>
        <p:nvSpPr>
          <p:cNvPr id="8" name="Picture Placeholder 8"/>
          <p:cNvSpPr>
            <a:spLocks noGrp="1"/>
          </p:cNvSpPr>
          <p:nvPr>
            <p:ph type="pic" sz="quarter" idx="15"/>
          </p:nvPr>
        </p:nvSpPr>
        <p:spPr>
          <a:xfrm>
            <a:off x="7543800" y="2629169"/>
            <a:ext cx="1371600" cy="1481328"/>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8"/>
          </a:xfrm>
        </p:spPr>
        <p:txBody>
          <a:bodyPr vert="eaVert" lIns="274320" tIns="685800" bIns="685800"/>
          <a:lstStyle/>
          <a:p>
            <a:r>
              <a:rPr lang="en-US" smtClean="0"/>
              <a:t>Click to edit Master title style</a:t>
            </a:r>
            <a:endParaRPr/>
          </a:p>
        </p:txBody>
      </p:sp>
      <p:sp>
        <p:nvSpPr>
          <p:cNvPr id="3" name="Vertical Text Placeholder 2"/>
          <p:cNvSpPr>
            <a:spLocks noGrp="1"/>
          </p:cNvSpPr>
          <p:nvPr>
            <p:ph type="body" orient="vert" idx="1"/>
          </p:nvPr>
        </p:nvSpPr>
        <p:spPr>
          <a:xfrm>
            <a:off x="1117600" y="1734671"/>
            <a:ext cx="6426200" cy="4542304"/>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831876"/>
            <a:ext cx="8913813" cy="914400"/>
          </a:xfrm>
        </p:spPr>
        <p:txBody>
          <a:bodyPr/>
          <a:lstStyle/>
          <a:p>
            <a:r>
              <a:rPr lang="en-US" smtClean="0"/>
              <a:t>Click to edit Master title style</a:t>
            </a:r>
            <a:endParaRPr/>
          </a:p>
        </p:txBody>
      </p:sp>
      <p:sp>
        <p:nvSpPr>
          <p:cNvPr id="3" name="Content Placeholder 2"/>
          <p:cNvSpPr>
            <a:spLocks noGrp="1"/>
          </p:cNvSpPr>
          <p:nvPr>
            <p:ph idx="1"/>
          </p:nvPr>
        </p:nvSpPr>
        <p:spPr>
          <a:xfrm>
            <a:off x="1114424" y="2116892"/>
            <a:ext cx="7610476" cy="4149437"/>
          </a:xfrm>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8915400" cy="914400"/>
          </a:xfrm>
        </p:spPr>
        <p:txBody>
          <a:bodyPr/>
          <a:lstStyle/>
          <a:p>
            <a:r>
              <a:rPr lang="en-US" smtClean="0"/>
              <a:t>Click to edit Master title style</a:t>
            </a:r>
            <a:endParaRPr/>
          </a:p>
        </p:txBody>
      </p:sp>
      <p:sp>
        <p:nvSpPr>
          <p:cNvPr id="3" name="Subtitle 2"/>
          <p:cNvSpPr>
            <a:spLocks noGrp="1"/>
          </p:cNvSpPr>
          <p:nvPr>
            <p:ph type="subTitle" idx="1"/>
          </p:nvPr>
        </p:nvSpPr>
        <p:spPr>
          <a:xfrm>
            <a:off x="914400" y="5943600"/>
            <a:ext cx="8001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7988300" cy="3886200"/>
          </a:xfrm>
        </p:spPr>
        <p:txBody>
          <a:bodyPr>
            <a:normAutofit/>
          </a:bodyPr>
          <a:lstStyle>
            <a:lvl1pPr marL="0" indent="0">
              <a:buNone/>
              <a:defRPr sz="1800"/>
            </a:lvl1pPr>
          </a:lstStyle>
          <a:p>
            <a:r>
              <a:rPr lang="en-US" smtClean="0"/>
              <a:t>Click icon to add picture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914400" y="5484607"/>
            <a:ext cx="8001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70FAA508-F0CD-46EA-95FB-26B559A0B5D9}" type="datetimeFigureOut">
              <a:rPr lang="en-US" smtClean="0"/>
              <a:t>9/13/17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117600"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5147534"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20588" y="2178302"/>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588" y="3226518"/>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5147534" y="2178302"/>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47534" y="3226518"/>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8" name="Footer Placeholder 7"/>
          <p:cNvSpPr>
            <a:spLocks noGrp="1"/>
          </p:cNvSpPr>
          <p:nvPr>
            <p:ph type="ftr" sz="quarter" idx="11"/>
          </p:nvPr>
        </p:nvSpPr>
        <p:spPr>
          <a:xfrm>
            <a:off x="1120588" y="188259"/>
            <a:ext cx="2895600" cy="365125"/>
          </a:xfrm>
        </p:spPr>
        <p:txBody>
          <a:bodyPr/>
          <a:lstStyle/>
          <a:p>
            <a:endParaRPr lang="en-US"/>
          </a:p>
        </p:txBody>
      </p:sp>
      <p:sp>
        <p:nvSpPr>
          <p:cNvPr id="9" name="Slide Number Placeholder 8"/>
          <p:cNvSpPr>
            <a:spLocks noGrp="1"/>
          </p:cNvSpPr>
          <p:nvPr>
            <p:ph type="sldNum" sz="quarter" idx="12"/>
          </p:nvPr>
        </p:nvSpPr>
        <p:spPr/>
        <p:txBody>
          <a:bodyPr/>
          <a:lstStyle/>
          <a:p>
            <a:fld id="{4A822907-8A9D-4F6B-98F6-913902AD56B5}" type="slidenum">
              <a:rPr lang="en-US" smtClean="0"/>
              <a:t>‹#›</a:t>
            </a:fld>
            <a:endParaRPr lang="en-US"/>
          </a:p>
        </p:txBody>
      </p:sp>
      <p:cxnSp>
        <p:nvCxnSpPr>
          <p:cNvPr id="15" name="Straight Connector 14"/>
          <p:cNvCxnSpPr/>
          <p:nvPr/>
        </p:nvCxnSpPr>
        <p:spPr>
          <a:xfrm>
            <a:off x="1212028" y="3065154"/>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3065154"/>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70FAA508-F0CD-46EA-95FB-26B559A0B5D9}" type="datetimeFigureOut">
              <a:rPr lang="en-US" smtClean="0"/>
              <a:t>9/13/17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FAA508-F0CD-46EA-95FB-26B559A0B5D9}" type="datetimeFigureOut">
              <a:rPr lang="en-US" smtClean="0"/>
              <a:t>9/13/17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Content Placeholder 2"/>
          <p:cNvSpPr>
            <a:spLocks noGrp="1"/>
          </p:cNvSpPr>
          <p:nvPr>
            <p:ph idx="1"/>
          </p:nvPr>
        </p:nvSpPr>
        <p:spPr>
          <a:xfrm>
            <a:off x="5147534" y="2350480"/>
            <a:ext cx="3566160" cy="3926496"/>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00952" y="2350479"/>
            <a:ext cx="3566160" cy="3913159"/>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70FAA508-F0CD-46EA-95FB-26B559A0B5D9}" type="datetimeFigureOut">
              <a:rPr lang="en-US" smtClean="0"/>
              <a:t>9/13/17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822907-8A9D-4F6B-98F6-913902AD56B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1123856"/>
            <a:ext cx="8913813" cy="914400"/>
          </a:xfrm>
          <a:prstGeom prst="rect">
            <a:avLst/>
          </a:prstGeom>
          <a:solidFill>
            <a:schemeClr val="tx2"/>
          </a:solidFill>
        </p:spPr>
        <p:txBody>
          <a:bodyPr vert="horz" lIns="1188720" tIns="45720" rIns="274320" bIns="45720" rtlCol="0" anchor="ctr">
            <a:normAutofit/>
          </a:bodyPr>
          <a:lstStyle/>
          <a:p>
            <a:r>
              <a:rPr lang="en-US" smtClean="0"/>
              <a:t>Click to edit Master title style</a:t>
            </a:r>
            <a:endParaRPr/>
          </a:p>
        </p:txBody>
      </p:sp>
      <p:sp>
        <p:nvSpPr>
          <p:cNvPr id="3" name="Text Placeholder 2"/>
          <p:cNvSpPr>
            <a:spLocks noGrp="1"/>
          </p:cNvSpPr>
          <p:nvPr>
            <p:ph type="body" idx="1"/>
          </p:nvPr>
        </p:nvSpPr>
        <p:spPr>
          <a:xfrm>
            <a:off x="1114424" y="2595562"/>
            <a:ext cx="7610476" cy="3670767"/>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6580094" y="188259"/>
            <a:ext cx="21336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70FAA508-F0CD-46EA-95FB-26B559A0B5D9}" type="datetimeFigureOut">
              <a:rPr lang="en-US" smtClean="0"/>
              <a:t>9/13/17</a:t>
            </a:fld>
            <a:endParaRPr lang="en-US"/>
          </a:p>
        </p:txBody>
      </p:sp>
      <p:sp>
        <p:nvSpPr>
          <p:cNvPr id="5" name="Footer Placeholder 4"/>
          <p:cNvSpPr>
            <a:spLocks noGrp="1"/>
          </p:cNvSpPr>
          <p:nvPr>
            <p:ph type="ftr" sz="quarter" idx="3"/>
          </p:nvPr>
        </p:nvSpPr>
        <p:spPr>
          <a:xfrm>
            <a:off x="1120588" y="188259"/>
            <a:ext cx="28956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789894" y="6569075"/>
            <a:ext cx="457200" cy="365125"/>
          </a:xfrm>
          <a:prstGeom prst="rect">
            <a:avLst/>
          </a:prstGeom>
        </p:spPr>
        <p:txBody>
          <a:bodyPr vert="horz" lIns="91440" tIns="45720" rIns="91440" bIns="45720" rtlCol="0" anchor="ctr"/>
          <a:lstStyle>
            <a:lvl1pPr algn="ctr">
              <a:defRPr sz="800">
                <a:solidFill>
                  <a:schemeClr val="tx1">
                    <a:lumMod val="65000"/>
                    <a:lumOff val="35000"/>
                  </a:schemeClr>
                </a:solidFill>
              </a:defRPr>
            </a:lvl1pPr>
          </a:lstStyle>
          <a:p>
            <a:fld id="{4A822907-8A9D-4F6B-98F6-913902AD56B5}" type="slidenum">
              <a:rPr lang="en-US" smtClean="0"/>
              <a:t>‹#›</a:t>
            </a:fld>
            <a:endParaRPr lang="en-US"/>
          </a:p>
        </p:txBody>
      </p:sp>
      <p:sp>
        <p:nvSpPr>
          <p:cNvPr id="7" name="Rectangle 6"/>
          <p:cNvSpPr/>
          <p:nvPr/>
        </p:nvSpPr>
        <p:spPr>
          <a:xfrm>
            <a:off x="914400" y="0"/>
            <a:ext cx="7999413"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914400" y="6675120"/>
            <a:ext cx="7999413"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6.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6.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jpeg"/></Relationships>
</file>

<file path=ppt/slides/_rels/slide22.xml.rels><?xml version="1.0" encoding="UTF-8" standalone="yes"?>
<Relationships xmlns="http://schemas.openxmlformats.org/package/2006/relationships"><Relationship Id="rId3" Type="http://schemas.openxmlformats.org/officeDocument/2006/relationships/image" Target="../media/image7.tif"/><Relationship Id="rId4" Type="http://schemas.openxmlformats.org/officeDocument/2006/relationships/image" Target="../media/image8.tif"/><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0.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0.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3.jpeg"/></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3" Type="http://schemas.openxmlformats.org/officeDocument/2006/relationships/image" Target="../media/image7.tif"/><Relationship Id="rId4" Type="http://schemas.openxmlformats.org/officeDocument/2006/relationships/image" Target="../media/image8.tif"/><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6.emf"/></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291382"/>
            <a:ext cx="8915400" cy="3408139"/>
          </a:xfrm>
        </p:spPr>
        <p:txBody>
          <a:bodyPr>
            <a:noAutofit/>
          </a:bodyPr>
          <a:lstStyle/>
          <a:p>
            <a:r>
              <a:rPr lang="en-US" sz="4800" b="1" dirty="0" smtClean="0">
                <a:latin typeface="Encode Sans Normal"/>
                <a:cs typeface="Encode Sans Normal"/>
              </a:rPr>
              <a:t>Exploring Proteomic Variation in Pacific Oysters</a:t>
            </a:r>
            <a:endParaRPr lang="en-US" sz="4800" b="1" dirty="0">
              <a:latin typeface="Encode Sans Normal"/>
              <a:cs typeface="Encode Sans Normal"/>
            </a:endParaRPr>
          </a:p>
        </p:txBody>
      </p:sp>
      <p:sp>
        <p:nvSpPr>
          <p:cNvPr id="3" name="Subtitle 2"/>
          <p:cNvSpPr>
            <a:spLocks noGrp="1"/>
          </p:cNvSpPr>
          <p:nvPr>
            <p:ph type="subTitle" idx="1"/>
          </p:nvPr>
        </p:nvSpPr>
        <p:spPr>
          <a:xfrm>
            <a:off x="914400" y="4699521"/>
            <a:ext cx="8229600" cy="1037883"/>
          </a:xfrm>
        </p:spPr>
        <p:txBody>
          <a:bodyPr/>
          <a:lstStyle/>
          <a:p>
            <a:pPr>
              <a:lnSpc>
                <a:spcPct val="50000"/>
              </a:lnSpc>
            </a:pPr>
            <a:endParaRPr lang="en-US" dirty="0"/>
          </a:p>
        </p:txBody>
      </p:sp>
      <p:sp>
        <p:nvSpPr>
          <p:cNvPr id="4" name="TextBox 3"/>
          <p:cNvSpPr txBox="1"/>
          <p:nvPr/>
        </p:nvSpPr>
        <p:spPr>
          <a:xfrm>
            <a:off x="5496319" y="4940017"/>
            <a:ext cx="2849232" cy="646331"/>
          </a:xfrm>
          <a:prstGeom prst="rect">
            <a:avLst/>
          </a:prstGeom>
          <a:noFill/>
        </p:spPr>
        <p:txBody>
          <a:bodyPr wrap="square" rtlCol="0">
            <a:spAutoFit/>
          </a:bodyPr>
          <a:lstStyle/>
          <a:p>
            <a:pPr algn="r"/>
            <a:r>
              <a:rPr lang="en-US" dirty="0" smtClean="0">
                <a:solidFill>
                  <a:schemeClr val="tx1">
                    <a:lumMod val="75000"/>
                    <a:lumOff val="25000"/>
                  </a:schemeClr>
                </a:solidFill>
              </a:rPr>
              <a:t>Yaamini Venkataraman</a:t>
            </a:r>
          </a:p>
          <a:p>
            <a:pPr algn="r"/>
            <a:r>
              <a:rPr lang="en-US" dirty="0" smtClean="0">
                <a:solidFill>
                  <a:schemeClr val="tx1">
                    <a:lumMod val="75000"/>
                    <a:lumOff val="25000"/>
                  </a:schemeClr>
                </a:solidFill>
              </a:rPr>
              <a:t>@</a:t>
            </a:r>
            <a:r>
              <a:rPr lang="en-US" dirty="0" err="1" smtClean="0">
                <a:solidFill>
                  <a:schemeClr val="tx1">
                    <a:lumMod val="75000"/>
                    <a:lumOff val="25000"/>
                  </a:schemeClr>
                </a:solidFill>
              </a:rPr>
              <a:t>YaaminiV</a:t>
            </a:r>
            <a:endParaRPr lang="en-US" dirty="0" smtClean="0">
              <a:solidFill>
                <a:schemeClr val="tx1">
                  <a:lumMod val="75000"/>
                  <a:lumOff val="25000"/>
                </a:schemeClr>
              </a:solidFill>
            </a:endParaRPr>
          </a:p>
        </p:txBody>
      </p:sp>
    </p:spTree>
    <p:extLst>
      <p:ext uri="{BB962C8B-B14F-4D97-AF65-F5344CB8AC3E}">
        <p14:creationId xmlns:p14="http://schemas.microsoft.com/office/powerpoint/2010/main" val="36965385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nc_23499353_preview_cropped.jpg"/>
          <p:cNvPicPr>
            <a:picLocks noChangeAspect="1"/>
          </p:cNvPicPr>
          <p:nvPr/>
        </p:nvPicPr>
        <p:blipFill rotWithShape="1">
          <a:blip r:embed="rId3" cstate="print">
            <a:extLst>
              <a:ext uri="{28A0092B-C50C-407E-A947-70E740481C1C}">
                <a14:useLocalDpi xmlns:a14="http://schemas.microsoft.com/office/drawing/2010/main" val="0"/>
              </a:ext>
            </a:extLst>
          </a:blip>
          <a:srcRect l="4731" t="555" r="8827" b="-555"/>
          <a:stretch/>
        </p:blipFill>
        <p:spPr>
          <a:xfrm>
            <a:off x="0" y="0"/>
            <a:ext cx="9144000" cy="6988441"/>
          </a:xfrm>
          <a:prstGeom prst="rect">
            <a:avLst/>
          </a:prstGeom>
        </p:spPr>
      </p:pic>
      <p:sp>
        <p:nvSpPr>
          <p:cNvPr id="2" name="Title 1"/>
          <p:cNvSpPr>
            <a:spLocks noGrp="1"/>
          </p:cNvSpPr>
          <p:nvPr>
            <p:ph type="title"/>
          </p:nvPr>
        </p:nvSpPr>
        <p:spPr>
          <a:xfrm>
            <a:off x="2381" y="510741"/>
            <a:ext cx="8913813" cy="914400"/>
          </a:xfrm>
        </p:spPr>
        <p:txBody>
          <a:bodyPr>
            <a:normAutofit fontScale="90000"/>
          </a:bodyPr>
          <a:lstStyle/>
          <a:p>
            <a:r>
              <a:rPr lang="en-US" sz="4600" b="1" dirty="0" smtClean="0">
                <a:latin typeface="Encode Sans Normal"/>
                <a:cs typeface="Encode Sans Normal"/>
              </a:rPr>
              <a:t>Oysters and the Ecosystem</a:t>
            </a:r>
            <a:endParaRPr lang="en-US" sz="4600" b="1" dirty="0"/>
          </a:p>
        </p:txBody>
      </p:sp>
      <p:sp>
        <p:nvSpPr>
          <p:cNvPr id="8" name="TextBox 7"/>
          <p:cNvSpPr txBox="1"/>
          <p:nvPr/>
        </p:nvSpPr>
        <p:spPr>
          <a:xfrm>
            <a:off x="1194503" y="4433819"/>
            <a:ext cx="2177323" cy="430887"/>
          </a:xfrm>
          <a:prstGeom prst="rect">
            <a:avLst/>
          </a:prstGeom>
          <a:solidFill>
            <a:schemeClr val="bg2">
              <a:lumMod val="60000"/>
              <a:lumOff val="40000"/>
            </a:schemeClr>
          </a:solidFill>
        </p:spPr>
        <p:txBody>
          <a:bodyPr wrap="square" rtlCol="0">
            <a:spAutoFit/>
          </a:bodyPr>
          <a:lstStyle/>
          <a:p>
            <a:pPr algn="ctr"/>
            <a:r>
              <a:rPr lang="en-US" sz="2200" dirty="0"/>
              <a:t>w</a:t>
            </a:r>
            <a:r>
              <a:rPr lang="en-US" sz="2200" dirty="0" smtClean="0"/>
              <a:t>ater filtration</a:t>
            </a:r>
            <a:endParaRPr lang="en-US" sz="2200" dirty="0"/>
          </a:p>
        </p:txBody>
      </p:sp>
      <p:sp>
        <p:nvSpPr>
          <p:cNvPr id="9" name="TextBox 8"/>
          <p:cNvSpPr txBox="1"/>
          <p:nvPr/>
        </p:nvSpPr>
        <p:spPr>
          <a:xfrm>
            <a:off x="1331184" y="2223595"/>
            <a:ext cx="1903960" cy="430887"/>
          </a:xfrm>
          <a:prstGeom prst="rect">
            <a:avLst/>
          </a:prstGeom>
          <a:solidFill>
            <a:schemeClr val="bg2">
              <a:lumMod val="60000"/>
              <a:lumOff val="40000"/>
            </a:schemeClr>
          </a:solidFill>
        </p:spPr>
        <p:txBody>
          <a:bodyPr wrap="square" rtlCol="0">
            <a:spAutoFit/>
          </a:bodyPr>
          <a:lstStyle/>
          <a:p>
            <a:pPr algn="ctr"/>
            <a:r>
              <a:rPr lang="en-US" sz="2200" dirty="0" smtClean="0"/>
              <a:t>fish habitat</a:t>
            </a:r>
            <a:endParaRPr lang="en-US" sz="2200" dirty="0"/>
          </a:p>
        </p:txBody>
      </p:sp>
      <p:sp>
        <p:nvSpPr>
          <p:cNvPr id="10" name="TextBox 9"/>
          <p:cNvSpPr txBox="1"/>
          <p:nvPr/>
        </p:nvSpPr>
        <p:spPr>
          <a:xfrm>
            <a:off x="4882058" y="3328707"/>
            <a:ext cx="3237542" cy="430887"/>
          </a:xfrm>
          <a:prstGeom prst="rect">
            <a:avLst/>
          </a:prstGeom>
          <a:solidFill>
            <a:schemeClr val="bg2">
              <a:lumMod val="60000"/>
              <a:lumOff val="40000"/>
            </a:schemeClr>
          </a:solidFill>
        </p:spPr>
        <p:txBody>
          <a:bodyPr wrap="square" rtlCol="0">
            <a:spAutoFit/>
          </a:bodyPr>
          <a:lstStyle/>
          <a:p>
            <a:pPr algn="ctr"/>
            <a:r>
              <a:rPr lang="en-US" sz="2200" dirty="0"/>
              <a:t>s</a:t>
            </a:r>
            <a:r>
              <a:rPr lang="en-US" sz="2200" dirty="0" smtClean="0"/>
              <a:t>horeline stabilization</a:t>
            </a:r>
            <a:endParaRPr lang="en-US" sz="2200" dirty="0"/>
          </a:p>
        </p:txBody>
      </p:sp>
      <p:sp>
        <p:nvSpPr>
          <p:cNvPr id="3" name="Rectangle 2"/>
          <p:cNvSpPr/>
          <p:nvPr/>
        </p:nvSpPr>
        <p:spPr>
          <a:xfrm>
            <a:off x="6905903" y="6681118"/>
            <a:ext cx="2236510" cy="230832"/>
          </a:xfrm>
          <a:prstGeom prst="rect">
            <a:avLst/>
          </a:prstGeom>
        </p:spPr>
        <p:txBody>
          <a:bodyPr wrap="none">
            <a:spAutoFit/>
          </a:bodyPr>
          <a:lstStyle/>
          <a:p>
            <a:r>
              <a:rPr lang="en-US" sz="900" dirty="0" smtClean="0">
                <a:solidFill>
                  <a:srgbClr val="FFFFFF"/>
                </a:solidFill>
              </a:rPr>
              <a:t>Photo from The Nature Conservancy</a:t>
            </a:r>
            <a:endParaRPr lang="en-US" sz="900" dirty="0">
              <a:solidFill>
                <a:srgbClr val="FFFFFF"/>
              </a:solidFill>
            </a:endParaRPr>
          </a:p>
        </p:txBody>
      </p:sp>
    </p:spTree>
    <p:extLst>
      <p:ext uri="{BB962C8B-B14F-4D97-AF65-F5344CB8AC3E}">
        <p14:creationId xmlns:p14="http://schemas.microsoft.com/office/powerpoint/2010/main" val="15019368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nc_23499353_preview_cropped.jpg"/>
          <p:cNvPicPr>
            <a:picLocks noChangeAspect="1"/>
          </p:cNvPicPr>
          <p:nvPr/>
        </p:nvPicPr>
        <p:blipFill rotWithShape="1">
          <a:blip r:embed="rId3" cstate="print">
            <a:extLst>
              <a:ext uri="{28A0092B-C50C-407E-A947-70E740481C1C}">
                <a14:useLocalDpi xmlns:a14="http://schemas.microsoft.com/office/drawing/2010/main" val="0"/>
              </a:ext>
            </a:extLst>
          </a:blip>
          <a:srcRect l="4731" t="555" r="8827" b="-555"/>
          <a:stretch/>
        </p:blipFill>
        <p:spPr>
          <a:xfrm>
            <a:off x="0" y="0"/>
            <a:ext cx="9144000" cy="6988441"/>
          </a:xfrm>
          <a:prstGeom prst="rect">
            <a:avLst/>
          </a:prstGeom>
        </p:spPr>
      </p:pic>
      <p:sp>
        <p:nvSpPr>
          <p:cNvPr id="2" name="Title 1"/>
          <p:cNvSpPr>
            <a:spLocks noGrp="1"/>
          </p:cNvSpPr>
          <p:nvPr>
            <p:ph type="title"/>
          </p:nvPr>
        </p:nvSpPr>
        <p:spPr>
          <a:xfrm>
            <a:off x="2381" y="510741"/>
            <a:ext cx="8913813" cy="914400"/>
          </a:xfrm>
        </p:spPr>
        <p:txBody>
          <a:bodyPr>
            <a:normAutofit fontScale="90000"/>
          </a:bodyPr>
          <a:lstStyle/>
          <a:p>
            <a:r>
              <a:rPr lang="en-US" sz="4600" b="1" dirty="0" smtClean="0">
                <a:latin typeface="Encode Sans Normal"/>
                <a:cs typeface="Encode Sans Normal"/>
              </a:rPr>
              <a:t>Oysters and the Ecosystem</a:t>
            </a:r>
            <a:endParaRPr lang="en-US" sz="4600" b="1" dirty="0"/>
          </a:p>
        </p:txBody>
      </p:sp>
      <p:sp>
        <p:nvSpPr>
          <p:cNvPr id="8" name="TextBox 7"/>
          <p:cNvSpPr txBox="1"/>
          <p:nvPr/>
        </p:nvSpPr>
        <p:spPr>
          <a:xfrm>
            <a:off x="1194503" y="4433819"/>
            <a:ext cx="2177323" cy="430887"/>
          </a:xfrm>
          <a:prstGeom prst="rect">
            <a:avLst/>
          </a:prstGeom>
          <a:solidFill>
            <a:schemeClr val="bg2">
              <a:lumMod val="60000"/>
              <a:lumOff val="40000"/>
            </a:schemeClr>
          </a:solidFill>
        </p:spPr>
        <p:txBody>
          <a:bodyPr wrap="square" rtlCol="0">
            <a:spAutoFit/>
          </a:bodyPr>
          <a:lstStyle/>
          <a:p>
            <a:pPr algn="ctr"/>
            <a:r>
              <a:rPr lang="en-US" sz="2200" dirty="0"/>
              <a:t>w</a:t>
            </a:r>
            <a:r>
              <a:rPr lang="en-US" sz="2200" dirty="0" smtClean="0"/>
              <a:t>ater filtration</a:t>
            </a:r>
            <a:endParaRPr lang="en-US" sz="2200" dirty="0"/>
          </a:p>
        </p:txBody>
      </p:sp>
      <p:sp>
        <p:nvSpPr>
          <p:cNvPr id="9" name="TextBox 8"/>
          <p:cNvSpPr txBox="1"/>
          <p:nvPr/>
        </p:nvSpPr>
        <p:spPr>
          <a:xfrm>
            <a:off x="1331184" y="2223595"/>
            <a:ext cx="1903960" cy="430887"/>
          </a:xfrm>
          <a:prstGeom prst="rect">
            <a:avLst/>
          </a:prstGeom>
          <a:solidFill>
            <a:schemeClr val="bg2">
              <a:lumMod val="60000"/>
              <a:lumOff val="40000"/>
            </a:schemeClr>
          </a:solidFill>
        </p:spPr>
        <p:txBody>
          <a:bodyPr wrap="square" rtlCol="0">
            <a:spAutoFit/>
          </a:bodyPr>
          <a:lstStyle/>
          <a:p>
            <a:pPr algn="ctr"/>
            <a:r>
              <a:rPr lang="en-US" sz="2200" dirty="0" smtClean="0"/>
              <a:t>fish habitat</a:t>
            </a:r>
            <a:endParaRPr lang="en-US" sz="2200" dirty="0"/>
          </a:p>
        </p:txBody>
      </p:sp>
      <p:sp>
        <p:nvSpPr>
          <p:cNvPr id="10" name="TextBox 9"/>
          <p:cNvSpPr txBox="1"/>
          <p:nvPr/>
        </p:nvSpPr>
        <p:spPr>
          <a:xfrm>
            <a:off x="4882058" y="3328707"/>
            <a:ext cx="3237542" cy="430887"/>
          </a:xfrm>
          <a:prstGeom prst="rect">
            <a:avLst/>
          </a:prstGeom>
          <a:solidFill>
            <a:schemeClr val="bg2">
              <a:lumMod val="60000"/>
              <a:lumOff val="40000"/>
            </a:schemeClr>
          </a:solidFill>
        </p:spPr>
        <p:txBody>
          <a:bodyPr wrap="square" rtlCol="0">
            <a:spAutoFit/>
          </a:bodyPr>
          <a:lstStyle/>
          <a:p>
            <a:pPr algn="ctr"/>
            <a:r>
              <a:rPr lang="en-US" sz="2200" dirty="0"/>
              <a:t>s</a:t>
            </a:r>
            <a:r>
              <a:rPr lang="en-US" sz="2200" dirty="0" smtClean="0"/>
              <a:t>horeline stabilization</a:t>
            </a:r>
            <a:endParaRPr lang="en-US" sz="2200" dirty="0"/>
          </a:p>
        </p:txBody>
      </p:sp>
      <p:sp>
        <p:nvSpPr>
          <p:cNvPr id="3" name="Rectangle 2"/>
          <p:cNvSpPr/>
          <p:nvPr/>
        </p:nvSpPr>
        <p:spPr>
          <a:xfrm>
            <a:off x="6905903" y="6681118"/>
            <a:ext cx="2236510" cy="230832"/>
          </a:xfrm>
          <a:prstGeom prst="rect">
            <a:avLst/>
          </a:prstGeom>
        </p:spPr>
        <p:txBody>
          <a:bodyPr wrap="none">
            <a:spAutoFit/>
          </a:bodyPr>
          <a:lstStyle/>
          <a:p>
            <a:r>
              <a:rPr lang="en-US" sz="900" dirty="0" smtClean="0">
                <a:solidFill>
                  <a:srgbClr val="FFFFFF"/>
                </a:solidFill>
              </a:rPr>
              <a:t>Photo from The Nature Conservancy</a:t>
            </a:r>
            <a:endParaRPr lang="en-US" sz="900" dirty="0">
              <a:solidFill>
                <a:srgbClr val="FFFFFF"/>
              </a:solidFill>
            </a:endParaRPr>
          </a:p>
        </p:txBody>
      </p:sp>
      <p:sp>
        <p:nvSpPr>
          <p:cNvPr id="11" name="TextBox 10"/>
          <p:cNvSpPr txBox="1"/>
          <p:nvPr/>
        </p:nvSpPr>
        <p:spPr>
          <a:xfrm>
            <a:off x="5510461" y="5538930"/>
            <a:ext cx="1980736" cy="430887"/>
          </a:xfrm>
          <a:prstGeom prst="rect">
            <a:avLst/>
          </a:prstGeom>
          <a:solidFill>
            <a:schemeClr val="bg2">
              <a:lumMod val="60000"/>
              <a:lumOff val="40000"/>
            </a:schemeClr>
          </a:solidFill>
        </p:spPr>
        <p:txBody>
          <a:bodyPr wrap="square" rtlCol="0">
            <a:spAutoFit/>
          </a:bodyPr>
          <a:lstStyle/>
          <a:p>
            <a:pPr algn="ctr"/>
            <a:r>
              <a:rPr lang="en-US" sz="2200" dirty="0" smtClean="0"/>
              <a:t>aquaculture</a:t>
            </a:r>
            <a:endParaRPr lang="en-US" sz="2200" dirty="0"/>
          </a:p>
        </p:txBody>
      </p:sp>
    </p:spTree>
    <p:extLst>
      <p:ext uri="{BB962C8B-B14F-4D97-AF65-F5344CB8AC3E}">
        <p14:creationId xmlns:p14="http://schemas.microsoft.com/office/powerpoint/2010/main" val="15019368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703951"/>
            <a:ext cx="8915400" cy="2877425"/>
          </a:xfrm>
        </p:spPr>
        <p:txBody>
          <a:bodyPr>
            <a:noAutofit/>
          </a:bodyPr>
          <a:lstStyle/>
          <a:p>
            <a:r>
              <a:rPr lang="en-US" sz="4000" b="1" dirty="0" smtClean="0">
                <a:latin typeface="Encode Sans Normal"/>
                <a:cs typeface="Encode Sans Normal"/>
              </a:rPr>
              <a:t>How does environmental variability affect </a:t>
            </a:r>
            <a:r>
              <a:rPr lang="en-US" sz="4000" b="1" i="1" dirty="0" smtClean="0">
                <a:latin typeface="Encode Sans Normal"/>
                <a:cs typeface="Encode Sans Normal"/>
              </a:rPr>
              <a:t>C. </a:t>
            </a:r>
            <a:r>
              <a:rPr lang="en-US" sz="4000" b="1" i="1" dirty="0" err="1" smtClean="0">
                <a:latin typeface="Encode Sans Normal"/>
                <a:cs typeface="Encode Sans Normal"/>
              </a:rPr>
              <a:t>gigas</a:t>
            </a:r>
            <a:r>
              <a:rPr lang="en-US" sz="4000" b="1" dirty="0" smtClean="0">
                <a:latin typeface="Encode Sans Normal"/>
                <a:cs typeface="Encode Sans Normal"/>
              </a:rPr>
              <a:t>’ physiological response?</a:t>
            </a:r>
            <a:endParaRPr lang="en-US" sz="4000" b="1" dirty="0">
              <a:latin typeface="Encode Sans Normal"/>
              <a:cs typeface="Encode Sans Normal"/>
            </a:endParaRPr>
          </a:p>
        </p:txBody>
      </p:sp>
      <p:sp>
        <p:nvSpPr>
          <p:cNvPr id="3" name="Subtitle 2"/>
          <p:cNvSpPr>
            <a:spLocks noGrp="1"/>
          </p:cNvSpPr>
          <p:nvPr>
            <p:ph type="subTitle" idx="1"/>
          </p:nvPr>
        </p:nvSpPr>
        <p:spPr>
          <a:xfrm>
            <a:off x="914400" y="4581377"/>
            <a:ext cx="8229600" cy="1037883"/>
          </a:xfrm>
        </p:spPr>
        <p:txBody>
          <a:bodyPr/>
          <a:lstStyle/>
          <a:p>
            <a:pPr>
              <a:lnSpc>
                <a:spcPct val="50000"/>
              </a:lnSpc>
            </a:pPr>
            <a:endParaRPr lang="en-US" dirty="0"/>
          </a:p>
        </p:txBody>
      </p:sp>
    </p:spTree>
    <p:extLst>
      <p:ext uri="{BB962C8B-B14F-4D97-AF65-F5344CB8AC3E}">
        <p14:creationId xmlns:p14="http://schemas.microsoft.com/office/powerpoint/2010/main" val="9213935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703951"/>
            <a:ext cx="8915400" cy="2877425"/>
          </a:xfrm>
        </p:spPr>
        <p:txBody>
          <a:bodyPr>
            <a:noAutofit/>
          </a:bodyPr>
          <a:lstStyle/>
          <a:p>
            <a:r>
              <a:rPr lang="en-US" sz="4000" b="1" dirty="0" smtClean="0">
                <a:latin typeface="Encode Sans Normal"/>
                <a:cs typeface="Encode Sans Normal"/>
              </a:rPr>
              <a:t>How does environmental variability affect </a:t>
            </a:r>
            <a:r>
              <a:rPr lang="en-US" sz="4000" b="1" i="1" dirty="0" smtClean="0">
                <a:latin typeface="Encode Sans Normal"/>
                <a:cs typeface="Encode Sans Normal"/>
              </a:rPr>
              <a:t>C. </a:t>
            </a:r>
            <a:r>
              <a:rPr lang="en-US" sz="4000" b="1" i="1" dirty="0" err="1" smtClean="0">
                <a:latin typeface="Encode Sans Normal"/>
                <a:cs typeface="Encode Sans Normal"/>
              </a:rPr>
              <a:t>gigas</a:t>
            </a:r>
            <a:r>
              <a:rPr lang="en-US" sz="4000" b="1" dirty="0" smtClean="0">
                <a:latin typeface="Encode Sans Normal"/>
                <a:cs typeface="Encode Sans Normal"/>
              </a:rPr>
              <a:t>’ physiological response?</a:t>
            </a:r>
            <a:endParaRPr lang="en-US" sz="4000" b="1" dirty="0">
              <a:latin typeface="Encode Sans Normal"/>
              <a:cs typeface="Encode Sans Normal"/>
            </a:endParaRPr>
          </a:p>
        </p:txBody>
      </p:sp>
      <p:sp>
        <p:nvSpPr>
          <p:cNvPr id="3" name="Subtitle 2"/>
          <p:cNvSpPr>
            <a:spLocks noGrp="1"/>
          </p:cNvSpPr>
          <p:nvPr>
            <p:ph type="subTitle" idx="1"/>
          </p:nvPr>
        </p:nvSpPr>
        <p:spPr>
          <a:xfrm>
            <a:off x="914400" y="4581377"/>
            <a:ext cx="8229600" cy="1037883"/>
          </a:xfrm>
        </p:spPr>
        <p:txBody>
          <a:bodyPr/>
          <a:lstStyle/>
          <a:p>
            <a:pPr>
              <a:lnSpc>
                <a:spcPct val="50000"/>
              </a:lnSpc>
            </a:pPr>
            <a:endParaRPr lang="en-US" dirty="0"/>
          </a:p>
        </p:txBody>
      </p:sp>
      <p:sp>
        <p:nvSpPr>
          <p:cNvPr id="4" name="TextBox 3"/>
          <p:cNvSpPr txBox="1"/>
          <p:nvPr/>
        </p:nvSpPr>
        <p:spPr>
          <a:xfrm>
            <a:off x="1147542" y="4647705"/>
            <a:ext cx="7198009" cy="369332"/>
          </a:xfrm>
          <a:prstGeom prst="rect">
            <a:avLst/>
          </a:prstGeom>
          <a:noFill/>
        </p:spPr>
        <p:txBody>
          <a:bodyPr wrap="square" rtlCol="0">
            <a:spAutoFit/>
          </a:bodyPr>
          <a:lstStyle/>
          <a:p>
            <a:pPr algn="r"/>
            <a:r>
              <a:rPr lang="en-US" dirty="0" smtClean="0">
                <a:solidFill>
                  <a:schemeClr val="tx1">
                    <a:lumMod val="75000"/>
                    <a:lumOff val="25000"/>
                  </a:schemeClr>
                </a:solidFill>
              </a:rPr>
              <a:t>Differences in </a:t>
            </a:r>
            <a:r>
              <a:rPr lang="en-US" dirty="0" smtClean="0">
                <a:solidFill>
                  <a:schemeClr val="tx1">
                    <a:lumMod val="75000"/>
                    <a:lumOff val="25000"/>
                  </a:schemeClr>
                </a:solidFill>
              </a:rPr>
              <a:t>stress response?</a:t>
            </a:r>
            <a:endParaRPr lang="en-US" dirty="0">
              <a:solidFill>
                <a:schemeClr val="tx1">
                  <a:lumMod val="75000"/>
                  <a:lumOff val="25000"/>
                </a:schemeClr>
              </a:solidFill>
            </a:endParaRPr>
          </a:p>
        </p:txBody>
      </p:sp>
    </p:spTree>
    <p:extLst>
      <p:ext uri="{BB962C8B-B14F-4D97-AF65-F5344CB8AC3E}">
        <p14:creationId xmlns:p14="http://schemas.microsoft.com/office/powerpoint/2010/main" val="30955425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703951"/>
            <a:ext cx="8915400" cy="2877425"/>
          </a:xfrm>
        </p:spPr>
        <p:txBody>
          <a:bodyPr>
            <a:noAutofit/>
          </a:bodyPr>
          <a:lstStyle/>
          <a:p>
            <a:r>
              <a:rPr lang="en-US" sz="4000" b="1" dirty="0" smtClean="0">
                <a:latin typeface="Encode Sans Normal"/>
                <a:cs typeface="Encode Sans Normal"/>
              </a:rPr>
              <a:t>How does environmental variability affect </a:t>
            </a:r>
            <a:r>
              <a:rPr lang="en-US" sz="4000" b="1" i="1" dirty="0" smtClean="0">
                <a:latin typeface="Encode Sans Normal"/>
                <a:cs typeface="Encode Sans Normal"/>
              </a:rPr>
              <a:t>C. </a:t>
            </a:r>
            <a:r>
              <a:rPr lang="en-US" sz="4000" b="1" i="1" dirty="0" err="1" smtClean="0">
                <a:latin typeface="Encode Sans Normal"/>
                <a:cs typeface="Encode Sans Normal"/>
              </a:rPr>
              <a:t>gigas</a:t>
            </a:r>
            <a:r>
              <a:rPr lang="en-US" sz="4000" b="1" dirty="0" smtClean="0">
                <a:latin typeface="Encode Sans Normal"/>
                <a:cs typeface="Encode Sans Normal"/>
              </a:rPr>
              <a:t>’ physiological response?</a:t>
            </a:r>
            <a:endParaRPr lang="en-US" sz="4000" b="1" dirty="0">
              <a:latin typeface="Encode Sans Normal"/>
              <a:cs typeface="Encode Sans Normal"/>
            </a:endParaRPr>
          </a:p>
        </p:txBody>
      </p:sp>
      <p:sp>
        <p:nvSpPr>
          <p:cNvPr id="3" name="Subtitle 2"/>
          <p:cNvSpPr>
            <a:spLocks noGrp="1"/>
          </p:cNvSpPr>
          <p:nvPr>
            <p:ph type="subTitle" idx="1"/>
          </p:nvPr>
        </p:nvSpPr>
        <p:spPr>
          <a:xfrm>
            <a:off x="914400" y="4581377"/>
            <a:ext cx="8229600" cy="1037883"/>
          </a:xfrm>
        </p:spPr>
        <p:txBody>
          <a:bodyPr/>
          <a:lstStyle/>
          <a:p>
            <a:pPr>
              <a:lnSpc>
                <a:spcPct val="50000"/>
              </a:lnSpc>
            </a:pPr>
            <a:endParaRPr lang="en-US" dirty="0"/>
          </a:p>
        </p:txBody>
      </p:sp>
      <p:sp>
        <p:nvSpPr>
          <p:cNvPr id="4" name="TextBox 3"/>
          <p:cNvSpPr txBox="1"/>
          <p:nvPr/>
        </p:nvSpPr>
        <p:spPr>
          <a:xfrm>
            <a:off x="1147542" y="4647705"/>
            <a:ext cx="7198009" cy="646331"/>
          </a:xfrm>
          <a:prstGeom prst="rect">
            <a:avLst/>
          </a:prstGeom>
          <a:noFill/>
        </p:spPr>
        <p:txBody>
          <a:bodyPr wrap="square" rtlCol="0">
            <a:spAutoFit/>
          </a:bodyPr>
          <a:lstStyle/>
          <a:p>
            <a:pPr algn="r"/>
            <a:r>
              <a:rPr lang="en-US" dirty="0" smtClean="0">
                <a:solidFill>
                  <a:schemeClr val="tx1">
                    <a:lumMod val="75000"/>
                    <a:lumOff val="25000"/>
                  </a:schemeClr>
                </a:solidFill>
              </a:rPr>
              <a:t>Differences in </a:t>
            </a:r>
            <a:r>
              <a:rPr lang="en-US" dirty="0" smtClean="0">
                <a:solidFill>
                  <a:schemeClr val="tx1">
                    <a:lumMod val="75000"/>
                    <a:lumOff val="25000"/>
                  </a:schemeClr>
                </a:solidFill>
              </a:rPr>
              <a:t>stress response?</a:t>
            </a:r>
            <a:endParaRPr lang="en-US" dirty="0" smtClean="0">
              <a:solidFill>
                <a:schemeClr val="tx1">
                  <a:lumMod val="75000"/>
                  <a:lumOff val="25000"/>
                </a:schemeClr>
              </a:solidFill>
            </a:endParaRPr>
          </a:p>
          <a:p>
            <a:pPr algn="r"/>
            <a:r>
              <a:rPr lang="en-US" dirty="0" smtClean="0">
                <a:solidFill>
                  <a:schemeClr val="tx1">
                    <a:lumMod val="75000"/>
                    <a:lumOff val="25000"/>
                  </a:schemeClr>
                </a:solidFill>
              </a:rPr>
              <a:t>How can eelgrass presence shape these outcomes?</a:t>
            </a:r>
            <a:endParaRPr lang="en-US" dirty="0">
              <a:solidFill>
                <a:schemeClr val="tx1">
                  <a:lumMod val="75000"/>
                  <a:lumOff val="25000"/>
                </a:schemeClr>
              </a:solidFill>
            </a:endParaRPr>
          </a:p>
        </p:txBody>
      </p:sp>
    </p:spTree>
    <p:extLst>
      <p:ext uri="{BB962C8B-B14F-4D97-AF65-F5344CB8AC3E}">
        <p14:creationId xmlns:p14="http://schemas.microsoft.com/office/powerpoint/2010/main" val="30955425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703951"/>
            <a:ext cx="8915400" cy="2877425"/>
          </a:xfrm>
        </p:spPr>
        <p:txBody>
          <a:bodyPr>
            <a:noAutofit/>
          </a:bodyPr>
          <a:lstStyle/>
          <a:p>
            <a:r>
              <a:rPr lang="en-US" sz="4000" b="1" dirty="0" smtClean="0">
                <a:latin typeface="Encode Sans Normal"/>
                <a:cs typeface="Encode Sans Normal"/>
              </a:rPr>
              <a:t>How does environmental variability affect </a:t>
            </a:r>
            <a:r>
              <a:rPr lang="en-US" sz="4000" b="1" i="1" dirty="0" smtClean="0">
                <a:latin typeface="Encode Sans Normal"/>
                <a:cs typeface="Encode Sans Normal"/>
              </a:rPr>
              <a:t>C. </a:t>
            </a:r>
            <a:r>
              <a:rPr lang="en-US" sz="4000" b="1" i="1" dirty="0" err="1" smtClean="0">
                <a:latin typeface="Encode Sans Normal"/>
                <a:cs typeface="Encode Sans Normal"/>
              </a:rPr>
              <a:t>gigas</a:t>
            </a:r>
            <a:r>
              <a:rPr lang="en-US" sz="4000" b="1" dirty="0" smtClean="0">
                <a:latin typeface="Encode Sans Normal"/>
                <a:cs typeface="Encode Sans Normal"/>
              </a:rPr>
              <a:t>’ physiological response?</a:t>
            </a:r>
            <a:endParaRPr lang="en-US" sz="4000" b="1" dirty="0">
              <a:latin typeface="Encode Sans Normal"/>
              <a:cs typeface="Encode Sans Normal"/>
            </a:endParaRPr>
          </a:p>
        </p:txBody>
      </p:sp>
      <p:sp>
        <p:nvSpPr>
          <p:cNvPr id="3" name="Subtitle 2"/>
          <p:cNvSpPr>
            <a:spLocks noGrp="1"/>
          </p:cNvSpPr>
          <p:nvPr>
            <p:ph type="subTitle" idx="1"/>
          </p:nvPr>
        </p:nvSpPr>
        <p:spPr>
          <a:xfrm>
            <a:off x="914400" y="4581377"/>
            <a:ext cx="8229600" cy="1037883"/>
          </a:xfrm>
        </p:spPr>
        <p:txBody>
          <a:bodyPr/>
          <a:lstStyle/>
          <a:p>
            <a:pPr>
              <a:lnSpc>
                <a:spcPct val="50000"/>
              </a:lnSpc>
            </a:pPr>
            <a:endParaRPr lang="en-US" dirty="0"/>
          </a:p>
        </p:txBody>
      </p:sp>
      <p:sp>
        <p:nvSpPr>
          <p:cNvPr id="4" name="TextBox 3"/>
          <p:cNvSpPr txBox="1"/>
          <p:nvPr/>
        </p:nvSpPr>
        <p:spPr>
          <a:xfrm>
            <a:off x="1147542" y="4647705"/>
            <a:ext cx="7198009" cy="923330"/>
          </a:xfrm>
          <a:prstGeom prst="rect">
            <a:avLst/>
          </a:prstGeom>
          <a:noFill/>
        </p:spPr>
        <p:txBody>
          <a:bodyPr wrap="square" rtlCol="0">
            <a:spAutoFit/>
          </a:bodyPr>
          <a:lstStyle/>
          <a:p>
            <a:pPr algn="r"/>
            <a:r>
              <a:rPr lang="en-US" dirty="0" smtClean="0">
                <a:solidFill>
                  <a:schemeClr val="tx1">
                    <a:lumMod val="75000"/>
                    <a:lumOff val="25000"/>
                  </a:schemeClr>
                </a:solidFill>
              </a:rPr>
              <a:t>Differences in </a:t>
            </a:r>
            <a:r>
              <a:rPr lang="en-US" dirty="0" smtClean="0">
                <a:solidFill>
                  <a:schemeClr val="tx1">
                    <a:lumMod val="75000"/>
                    <a:lumOff val="25000"/>
                  </a:schemeClr>
                </a:solidFill>
              </a:rPr>
              <a:t>stress response?</a:t>
            </a:r>
            <a:endParaRPr lang="en-US" dirty="0" smtClean="0">
              <a:solidFill>
                <a:schemeClr val="tx1">
                  <a:lumMod val="75000"/>
                  <a:lumOff val="25000"/>
                </a:schemeClr>
              </a:solidFill>
            </a:endParaRPr>
          </a:p>
          <a:p>
            <a:pPr algn="r"/>
            <a:r>
              <a:rPr lang="en-US" dirty="0" smtClean="0">
                <a:solidFill>
                  <a:schemeClr val="tx1">
                    <a:lumMod val="75000"/>
                    <a:lumOff val="25000"/>
                  </a:schemeClr>
                </a:solidFill>
              </a:rPr>
              <a:t>How can eelgrass presence shape these outcomes?</a:t>
            </a:r>
          </a:p>
          <a:p>
            <a:pPr algn="r"/>
            <a:r>
              <a:rPr lang="en-US" dirty="0" smtClean="0">
                <a:solidFill>
                  <a:schemeClr val="tx1">
                    <a:lumMod val="75000"/>
                    <a:lumOff val="25000"/>
                  </a:schemeClr>
                </a:solidFill>
              </a:rPr>
              <a:t>Can we detect differences in </a:t>
            </a:r>
            <a:r>
              <a:rPr lang="en-US" dirty="0" smtClean="0">
                <a:solidFill>
                  <a:schemeClr val="tx1">
                    <a:lumMod val="75000"/>
                    <a:lumOff val="25000"/>
                  </a:schemeClr>
                </a:solidFill>
              </a:rPr>
              <a:t>protein expression?</a:t>
            </a:r>
            <a:endParaRPr lang="en-US" dirty="0">
              <a:solidFill>
                <a:schemeClr val="tx1">
                  <a:lumMod val="75000"/>
                  <a:lumOff val="25000"/>
                </a:schemeClr>
              </a:solidFill>
            </a:endParaRPr>
          </a:p>
        </p:txBody>
      </p:sp>
    </p:spTree>
    <p:extLst>
      <p:ext uri="{BB962C8B-B14F-4D97-AF65-F5344CB8AC3E}">
        <p14:creationId xmlns:p14="http://schemas.microsoft.com/office/powerpoint/2010/main" val="30955425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endParaRPr lang="en-US" dirty="0">
              <a:solidFill>
                <a:schemeClr val="bg1"/>
              </a:solidFill>
            </a:endParaRPr>
          </a:p>
        </p:txBody>
      </p:sp>
    </p:spTree>
    <p:extLst>
      <p:ext uri="{BB962C8B-B14F-4D97-AF65-F5344CB8AC3E}">
        <p14:creationId xmlns:p14="http://schemas.microsoft.com/office/powerpoint/2010/main" val="2972068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endParaRPr lang="en-US" dirty="0">
              <a:solidFill>
                <a:schemeClr val="bg1"/>
              </a:solidFill>
            </a:endParaRP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p>
          <a:p>
            <a:pPr lvl="1"/>
            <a:r>
              <a:rPr lang="en-US" dirty="0" smtClean="0">
                <a:solidFill>
                  <a:schemeClr val="bg1"/>
                </a:solidFill>
              </a:rPr>
              <a:t>Port Gamble Bay (PG)</a:t>
            </a:r>
            <a:endParaRPr lang="en-US" dirty="0">
              <a:solidFill>
                <a:schemeClr val="bg1"/>
              </a:solidFill>
            </a:endParaRP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p>
          <a:p>
            <a:pPr lvl="1"/>
            <a:r>
              <a:rPr lang="en-US" dirty="0" smtClean="0">
                <a:solidFill>
                  <a:schemeClr val="bg1"/>
                </a:solidFill>
              </a:rPr>
              <a:t>Port Gamble Bay (PG)</a:t>
            </a:r>
          </a:p>
          <a:p>
            <a:pPr lvl="1"/>
            <a:r>
              <a:rPr lang="en-US" dirty="0" smtClean="0">
                <a:solidFill>
                  <a:schemeClr val="bg1"/>
                </a:solidFill>
              </a:rPr>
              <a:t>Skokomish River Delta (SK)</a:t>
            </a:r>
            <a:endParaRPr lang="en-US" dirty="0">
              <a:solidFill>
                <a:schemeClr val="bg1"/>
              </a:solidFill>
            </a:endParaRP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pic>
        <p:nvPicPr>
          <p:cNvPr id="4" name="Picture 3" descr="35433815@N08_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9630" y="2028725"/>
            <a:ext cx="1905000" cy="1905000"/>
          </a:xfrm>
          <a:prstGeom prst="rect">
            <a:avLst/>
          </a:prstGeom>
        </p:spPr>
      </p:pic>
      <p:pic>
        <p:nvPicPr>
          <p:cNvPr id="5" name="Picture 4" descr="2af91314-9915-11e6-9c11-4c4dc142898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4630" y="2028725"/>
            <a:ext cx="2144767" cy="1883830"/>
          </a:xfrm>
          <a:prstGeom prst="rect">
            <a:avLst/>
          </a:prstGeom>
        </p:spPr>
      </p:pic>
      <p:pic>
        <p:nvPicPr>
          <p:cNvPr id="6" name="Picture 5" descr="safs_logo300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3318" y="4205114"/>
            <a:ext cx="1182624" cy="1953768"/>
          </a:xfrm>
          <a:prstGeom prst="rect">
            <a:avLst/>
          </a:prstGeom>
        </p:spPr>
      </p:pic>
      <p:sp>
        <p:nvSpPr>
          <p:cNvPr id="7" name="Rectangle 6"/>
          <p:cNvSpPr/>
          <p:nvPr/>
        </p:nvSpPr>
        <p:spPr>
          <a:xfrm>
            <a:off x="6987196" y="6427202"/>
            <a:ext cx="1926617" cy="230832"/>
          </a:xfrm>
          <a:prstGeom prst="rect">
            <a:avLst/>
          </a:prstGeom>
        </p:spPr>
        <p:txBody>
          <a:bodyPr wrap="none">
            <a:spAutoFit/>
          </a:bodyPr>
          <a:lstStyle/>
          <a:p>
            <a:r>
              <a:rPr lang="en-US" sz="900" dirty="0" smtClean="0"/>
              <a:t>Title Photo from </a:t>
            </a:r>
            <a:r>
              <a:rPr lang="en-US" sz="900" dirty="0" err="1" smtClean="0"/>
              <a:t>Willapa</a:t>
            </a:r>
            <a:r>
              <a:rPr lang="en-US" sz="900" dirty="0" smtClean="0"/>
              <a:t> Oysters</a:t>
            </a:r>
            <a:endParaRPr lang="en-US" sz="900" dirty="0"/>
          </a:p>
        </p:txBody>
      </p:sp>
      <p:sp>
        <p:nvSpPr>
          <p:cNvPr id="8" name="Content Placeholder 7"/>
          <p:cNvSpPr>
            <a:spLocks noGrp="1"/>
          </p:cNvSpPr>
          <p:nvPr>
            <p:ph idx="1"/>
          </p:nvPr>
        </p:nvSpPr>
        <p:spPr/>
        <p:txBody>
          <a:bodyPr/>
          <a:lstStyle/>
          <a:p>
            <a:endParaRPr lang="en-US"/>
          </a:p>
        </p:txBody>
      </p:sp>
    </p:spTree>
    <p:extLst>
      <p:ext uri="{BB962C8B-B14F-4D97-AF65-F5344CB8AC3E}">
        <p14:creationId xmlns:p14="http://schemas.microsoft.com/office/powerpoint/2010/main" val="26573853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p>
          <a:p>
            <a:pPr lvl="1"/>
            <a:r>
              <a:rPr lang="en-US" dirty="0" smtClean="0">
                <a:solidFill>
                  <a:schemeClr val="bg1"/>
                </a:solidFill>
              </a:rPr>
              <a:t>Port Gamble Bay (PG)</a:t>
            </a:r>
          </a:p>
          <a:p>
            <a:pPr lvl="1"/>
            <a:r>
              <a:rPr lang="en-US" dirty="0" smtClean="0">
                <a:solidFill>
                  <a:schemeClr val="bg1"/>
                </a:solidFill>
              </a:rPr>
              <a:t>Skokomish River Delta (SK)</a:t>
            </a:r>
          </a:p>
          <a:p>
            <a:pPr lvl="1"/>
            <a:r>
              <a:rPr lang="en-US" dirty="0" smtClean="0">
                <a:solidFill>
                  <a:schemeClr val="bg1"/>
                </a:solidFill>
              </a:rPr>
              <a:t>Case Inlet (CI)</a:t>
            </a: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NRSamplingMap.jpg"/>
          <p:cNvPicPr>
            <a:picLocks noChangeAspect="1"/>
          </p:cNvPicPr>
          <p:nvPr/>
        </p:nvPicPr>
        <p:blipFill rotWithShape="1">
          <a:blip r:embed="rId3" cstate="print">
            <a:extLst>
              <a:ext uri="{28A0092B-C50C-407E-A947-70E740481C1C}">
                <a14:useLocalDpi xmlns:a14="http://schemas.microsoft.com/office/drawing/2010/main" val="0"/>
              </a:ext>
            </a:extLst>
          </a:blip>
          <a:srcRect l="8276" t="10972" r="9071" b="10840"/>
          <a:stretch/>
        </p:blipFill>
        <p:spPr>
          <a:xfrm>
            <a:off x="235164" y="1210184"/>
            <a:ext cx="8681029" cy="5686645"/>
          </a:xfrm>
          <a:prstGeom prst="rect">
            <a:avLst/>
          </a:prstGeom>
        </p:spPr>
      </p:pic>
      <p:sp>
        <p:nvSpPr>
          <p:cNvPr id="2" name="Title 1"/>
          <p:cNvSpPr>
            <a:spLocks noGrp="1"/>
          </p:cNvSpPr>
          <p:nvPr>
            <p:ph type="title"/>
          </p:nvPr>
        </p:nvSpPr>
        <p:spPr>
          <a:xfrm>
            <a:off x="2381" y="510741"/>
            <a:ext cx="8913813" cy="914400"/>
          </a:xfrm>
        </p:spPr>
        <p:txBody>
          <a:bodyPr>
            <a:noAutofit/>
          </a:bodyPr>
          <a:lstStyle/>
          <a:p>
            <a:r>
              <a:rPr lang="en-US" sz="4500" b="1" dirty="0" smtClean="0">
                <a:latin typeface="Encode Sans Normal"/>
                <a:cs typeface="Encode Sans Normal"/>
              </a:rPr>
              <a:t>Environmental Variability</a:t>
            </a:r>
            <a:endParaRPr lang="en-US" sz="4500" b="1" dirty="0"/>
          </a:p>
        </p:txBody>
      </p:sp>
      <p:sp>
        <p:nvSpPr>
          <p:cNvPr id="11" name="Content Placeholder 2"/>
          <p:cNvSpPr>
            <a:spLocks noGrp="1"/>
          </p:cNvSpPr>
          <p:nvPr>
            <p:ph idx="1"/>
          </p:nvPr>
        </p:nvSpPr>
        <p:spPr>
          <a:xfrm>
            <a:off x="405848" y="2249798"/>
            <a:ext cx="4375284" cy="2315904"/>
          </a:xfrm>
        </p:spPr>
        <p:txBody>
          <a:bodyPr>
            <a:normAutofit/>
          </a:bodyPr>
          <a:lstStyle/>
          <a:p>
            <a:r>
              <a:rPr lang="en-US" dirty="0" smtClean="0">
                <a:solidFill>
                  <a:schemeClr val="bg1"/>
                </a:solidFill>
              </a:rPr>
              <a:t>5 sample sites</a:t>
            </a:r>
          </a:p>
          <a:p>
            <a:pPr lvl="1"/>
            <a:r>
              <a:rPr lang="en-US" dirty="0" err="1" smtClean="0">
                <a:solidFill>
                  <a:schemeClr val="bg1"/>
                </a:solidFill>
              </a:rPr>
              <a:t>Fidalgo</a:t>
            </a:r>
            <a:r>
              <a:rPr lang="en-US" dirty="0" smtClean="0">
                <a:solidFill>
                  <a:schemeClr val="bg1"/>
                </a:solidFill>
              </a:rPr>
              <a:t> Bay (FB)</a:t>
            </a:r>
          </a:p>
          <a:p>
            <a:pPr lvl="1"/>
            <a:r>
              <a:rPr lang="en-US" dirty="0" smtClean="0">
                <a:solidFill>
                  <a:schemeClr val="bg1"/>
                </a:solidFill>
              </a:rPr>
              <a:t>Port Gamble Bay (PG)</a:t>
            </a:r>
          </a:p>
          <a:p>
            <a:pPr lvl="1"/>
            <a:r>
              <a:rPr lang="en-US" dirty="0" smtClean="0">
                <a:solidFill>
                  <a:schemeClr val="bg1"/>
                </a:solidFill>
              </a:rPr>
              <a:t>Skokomish River Delta (SK)</a:t>
            </a:r>
          </a:p>
          <a:p>
            <a:pPr lvl="1"/>
            <a:r>
              <a:rPr lang="en-US" dirty="0" smtClean="0">
                <a:solidFill>
                  <a:schemeClr val="bg1"/>
                </a:solidFill>
              </a:rPr>
              <a:t>Case Inlet (CI)</a:t>
            </a:r>
          </a:p>
          <a:p>
            <a:pPr lvl="1"/>
            <a:r>
              <a:rPr lang="en-US" dirty="0" err="1" smtClean="0">
                <a:solidFill>
                  <a:schemeClr val="bg1"/>
                </a:solidFill>
              </a:rPr>
              <a:t>Willapa</a:t>
            </a:r>
            <a:r>
              <a:rPr lang="en-US" dirty="0" smtClean="0">
                <a:solidFill>
                  <a:schemeClr val="bg1"/>
                </a:solidFill>
              </a:rPr>
              <a:t> Bay (WB)</a:t>
            </a:r>
            <a:endParaRPr lang="en-US" dirty="0">
              <a:solidFill>
                <a:schemeClr val="bg1"/>
              </a:solidFill>
            </a:endParaRPr>
          </a:p>
        </p:txBody>
      </p:sp>
    </p:spTree>
    <p:extLst>
      <p:ext uri="{BB962C8B-B14F-4D97-AF65-F5344CB8AC3E}">
        <p14:creationId xmlns:p14="http://schemas.microsoft.com/office/powerpoint/2010/main" val="5177013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Experimental Overview</a:t>
            </a:r>
            <a:endParaRPr lang="en-US" sz="4600" b="1" dirty="0"/>
          </a:p>
        </p:txBody>
      </p:sp>
      <p:sp>
        <p:nvSpPr>
          <p:cNvPr id="10" name="Right Arrow 9"/>
          <p:cNvSpPr/>
          <p:nvPr/>
        </p:nvSpPr>
        <p:spPr>
          <a:xfrm>
            <a:off x="3713018" y="3325483"/>
            <a:ext cx="1055739" cy="703779"/>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nvGrpSpPr>
          <p:cNvPr id="13" name="Group 12"/>
          <p:cNvGrpSpPr/>
          <p:nvPr/>
        </p:nvGrpSpPr>
        <p:grpSpPr>
          <a:xfrm>
            <a:off x="1910022" y="2407507"/>
            <a:ext cx="1599690" cy="1202433"/>
            <a:chOff x="161542" y="1682945"/>
            <a:chExt cx="1599690" cy="1202433"/>
          </a:xfrm>
        </p:grpSpPr>
        <p:grpSp>
          <p:nvGrpSpPr>
            <p:cNvPr id="11" name="Group 10"/>
            <p:cNvGrpSpPr/>
            <p:nvPr/>
          </p:nvGrpSpPr>
          <p:grpSpPr>
            <a:xfrm>
              <a:off x="455917" y="2019539"/>
              <a:ext cx="977196" cy="581382"/>
              <a:chOff x="229509" y="1560549"/>
              <a:chExt cx="1450493" cy="872073"/>
            </a:xfrm>
          </p:grpSpPr>
          <p:pic>
            <p:nvPicPr>
              <p:cNvPr id="5" name="Picture 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6" name="Picture 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7" name="Picture 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8" name="Picture 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9" name="Picture 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2" name="Picture 1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15" name="Group 14"/>
          <p:cNvGrpSpPr/>
          <p:nvPr/>
        </p:nvGrpSpPr>
        <p:grpSpPr>
          <a:xfrm>
            <a:off x="1910022" y="3768015"/>
            <a:ext cx="1599690" cy="1202433"/>
            <a:chOff x="161542" y="1682945"/>
            <a:chExt cx="1599690" cy="1202433"/>
          </a:xfrm>
        </p:grpSpPr>
        <p:grpSp>
          <p:nvGrpSpPr>
            <p:cNvPr id="16" name="Group 15"/>
            <p:cNvGrpSpPr/>
            <p:nvPr/>
          </p:nvGrpSpPr>
          <p:grpSpPr>
            <a:xfrm>
              <a:off x="455917" y="2019539"/>
              <a:ext cx="977196" cy="581382"/>
              <a:chOff x="229509" y="1560549"/>
              <a:chExt cx="1450493" cy="872073"/>
            </a:xfrm>
          </p:grpSpPr>
          <p:pic>
            <p:nvPicPr>
              <p:cNvPr id="18" name="Picture 1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19" name="Picture 1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20" name="Picture 19"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21" name="Picture 20"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22" name="Picture 21"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7" name="Picture 16"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50" name="Group 49"/>
          <p:cNvGrpSpPr/>
          <p:nvPr/>
        </p:nvGrpSpPr>
        <p:grpSpPr>
          <a:xfrm>
            <a:off x="4961925" y="2380142"/>
            <a:ext cx="3891232" cy="2597089"/>
            <a:chOff x="3363643" y="1584751"/>
            <a:chExt cx="3891232" cy="2597089"/>
          </a:xfrm>
        </p:grpSpPr>
        <p:sp>
          <p:nvSpPr>
            <p:cNvPr id="49" name="Rectangle 48"/>
            <p:cNvSpPr/>
            <p:nvPr/>
          </p:nvSpPr>
          <p:spPr>
            <a:xfrm>
              <a:off x="3363643" y="1612116"/>
              <a:ext cx="3891232" cy="2569724"/>
            </a:xfrm>
            <a:prstGeom prst="rect">
              <a:avLst/>
            </a:prstGeom>
            <a:solidFill>
              <a:schemeClr val="bg2">
                <a:lumMod val="60000"/>
                <a:lumOff val="40000"/>
              </a:schemeClr>
            </a:solidFill>
            <a:ln>
              <a:noFill/>
            </a:ln>
            <a:effectLst/>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3363643" y="3890600"/>
              <a:ext cx="3891232" cy="291240"/>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grpSp>
          <p:nvGrpSpPr>
            <p:cNvPr id="31" name="Group 30"/>
            <p:cNvGrpSpPr/>
            <p:nvPr/>
          </p:nvGrpSpPr>
          <p:grpSpPr>
            <a:xfrm>
              <a:off x="3363643" y="1584751"/>
              <a:ext cx="1985962" cy="2594432"/>
              <a:chOff x="3220768" y="1584751"/>
              <a:chExt cx="1985962" cy="2594432"/>
            </a:xfrm>
          </p:grpSpPr>
          <p:pic>
            <p:nvPicPr>
              <p:cNvPr id="25" name="Picture 24"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1584751"/>
                <a:ext cx="1323975" cy="2112055"/>
              </a:xfrm>
              <a:prstGeom prst="rect">
                <a:avLst/>
              </a:prstGeom>
            </p:spPr>
          </p:pic>
          <p:pic>
            <p:nvPicPr>
              <p:cNvPr id="27" name="Picture 26"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0768" y="2067128"/>
                <a:ext cx="1323975" cy="2112055"/>
              </a:xfrm>
              <a:prstGeom prst="rect">
                <a:avLst/>
              </a:prstGeom>
            </p:spPr>
          </p:pic>
          <p:pic>
            <p:nvPicPr>
              <p:cNvPr id="28" name="Picture 27"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2067128"/>
                <a:ext cx="1323975" cy="2112055"/>
              </a:xfrm>
              <a:prstGeom prst="rect">
                <a:avLst/>
              </a:prstGeom>
            </p:spPr>
          </p:pic>
          <p:pic>
            <p:nvPicPr>
              <p:cNvPr id="29" name="Picture 28"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2755" y="2067128"/>
                <a:ext cx="1323975" cy="2112055"/>
              </a:xfrm>
              <a:prstGeom prst="rect">
                <a:avLst/>
              </a:prstGeom>
            </p:spPr>
          </p:pic>
        </p:grpSp>
        <p:grpSp>
          <p:nvGrpSpPr>
            <p:cNvPr id="32" name="Group 31"/>
            <p:cNvGrpSpPr/>
            <p:nvPr/>
          </p:nvGrpSpPr>
          <p:grpSpPr>
            <a:xfrm>
              <a:off x="5386723" y="2963532"/>
              <a:ext cx="1599690" cy="1202433"/>
              <a:chOff x="161542" y="1682945"/>
              <a:chExt cx="1599690" cy="1202433"/>
            </a:xfrm>
          </p:grpSpPr>
          <p:grpSp>
            <p:nvGrpSpPr>
              <p:cNvPr id="33" name="Group 32"/>
              <p:cNvGrpSpPr/>
              <p:nvPr/>
            </p:nvGrpSpPr>
            <p:grpSpPr>
              <a:xfrm>
                <a:off x="455917" y="2019539"/>
                <a:ext cx="977196" cy="581382"/>
                <a:chOff x="229509" y="1560549"/>
                <a:chExt cx="1450493" cy="872073"/>
              </a:xfrm>
            </p:grpSpPr>
            <p:pic>
              <p:nvPicPr>
                <p:cNvPr id="35" name="Picture 3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36" name="Picture 3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37" name="Picture 3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38" name="Picture 3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39" name="Picture 3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34" name="Picture 33"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40" name="Group 39"/>
            <p:cNvGrpSpPr/>
            <p:nvPr/>
          </p:nvGrpSpPr>
          <p:grpSpPr>
            <a:xfrm>
              <a:off x="3589442" y="2646773"/>
              <a:ext cx="1599690" cy="1202433"/>
              <a:chOff x="161542" y="1682945"/>
              <a:chExt cx="1599690" cy="1202433"/>
            </a:xfrm>
          </p:grpSpPr>
          <p:grpSp>
            <p:nvGrpSpPr>
              <p:cNvPr id="41" name="Group 40"/>
              <p:cNvGrpSpPr/>
              <p:nvPr/>
            </p:nvGrpSpPr>
            <p:grpSpPr>
              <a:xfrm>
                <a:off x="455917" y="2019539"/>
                <a:ext cx="977196" cy="581382"/>
                <a:chOff x="229509" y="1560549"/>
                <a:chExt cx="1450493" cy="872073"/>
              </a:xfrm>
            </p:grpSpPr>
            <p:pic>
              <p:nvPicPr>
                <p:cNvPr id="43" name="Picture 42"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44" name="Picture 43"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45" name="Picture 4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46" name="Picture 4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47" name="Picture 4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42" name="Picture 4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sp>
        <p:nvSpPr>
          <p:cNvPr id="51" name="Right Bracket 50"/>
          <p:cNvSpPr/>
          <p:nvPr/>
        </p:nvSpPr>
        <p:spPr>
          <a:xfrm flipH="1">
            <a:off x="1508889" y="2474061"/>
            <a:ext cx="349184" cy="2569724"/>
          </a:xfrm>
          <a:prstGeom prst="rightBracket">
            <a:avLst/>
          </a:prstGeom>
          <a:ln w="762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3" name="TextBox 52"/>
          <p:cNvSpPr txBox="1"/>
          <p:nvPr/>
        </p:nvSpPr>
        <p:spPr>
          <a:xfrm>
            <a:off x="1765305" y="4980163"/>
            <a:ext cx="1889125" cy="369332"/>
          </a:xfrm>
          <a:prstGeom prst="rect">
            <a:avLst/>
          </a:prstGeom>
          <a:noFill/>
        </p:spPr>
        <p:txBody>
          <a:bodyPr wrap="square" rtlCol="0">
            <a:spAutoFit/>
          </a:bodyPr>
          <a:lstStyle/>
          <a:p>
            <a:pPr algn="ctr"/>
            <a:r>
              <a:rPr lang="en-US" dirty="0" smtClean="0">
                <a:solidFill>
                  <a:schemeClr val="tx1">
                    <a:lumMod val="65000"/>
                    <a:lumOff val="35000"/>
                  </a:schemeClr>
                </a:solidFill>
              </a:rPr>
              <a:t>3 replicates</a:t>
            </a:r>
            <a:endParaRPr lang="en-US" dirty="0">
              <a:solidFill>
                <a:schemeClr val="tx1">
                  <a:lumMod val="65000"/>
                  <a:lumOff val="35000"/>
                </a:schemeClr>
              </a:solidFill>
            </a:endParaRPr>
          </a:p>
        </p:txBody>
      </p:sp>
      <p:sp>
        <p:nvSpPr>
          <p:cNvPr id="55" name="TextBox 54"/>
          <p:cNvSpPr txBox="1"/>
          <p:nvPr/>
        </p:nvSpPr>
        <p:spPr>
          <a:xfrm>
            <a:off x="4961925" y="4980163"/>
            <a:ext cx="3891232" cy="369332"/>
          </a:xfrm>
          <a:prstGeom prst="rect">
            <a:avLst/>
          </a:prstGeom>
          <a:noFill/>
        </p:spPr>
        <p:txBody>
          <a:bodyPr wrap="square" rtlCol="0">
            <a:spAutoFit/>
          </a:bodyPr>
          <a:lstStyle/>
          <a:p>
            <a:pPr algn="ctr"/>
            <a:r>
              <a:rPr lang="en-US" dirty="0" smtClean="0">
                <a:solidFill>
                  <a:schemeClr val="tx1">
                    <a:lumMod val="65000"/>
                    <a:lumOff val="35000"/>
                  </a:schemeClr>
                </a:solidFill>
              </a:rPr>
              <a:t>eelgrass vs. no eelgrass</a:t>
            </a:r>
            <a:endParaRPr lang="en-US" dirty="0">
              <a:solidFill>
                <a:schemeClr val="tx1">
                  <a:lumMod val="65000"/>
                  <a:lumOff val="35000"/>
                </a:schemeClr>
              </a:solidFill>
            </a:endParaRPr>
          </a:p>
        </p:txBody>
      </p:sp>
      <p:sp>
        <p:nvSpPr>
          <p:cNvPr id="56" name="TextBox 55"/>
          <p:cNvSpPr txBox="1"/>
          <p:nvPr/>
        </p:nvSpPr>
        <p:spPr>
          <a:xfrm>
            <a:off x="3538593" y="3984527"/>
            <a:ext cx="1309338" cy="646331"/>
          </a:xfrm>
          <a:prstGeom prst="rect">
            <a:avLst/>
          </a:prstGeom>
          <a:noFill/>
        </p:spPr>
        <p:txBody>
          <a:bodyPr wrap="square" rtlCol="0">
            <a:spAutoFit/>
          </a:bodyPr>
          <a:lstStyle/>
          <a:p>
            <a:pPr algn="ctr"/>
            <a:r>
              <a:rPr lang="en-US" dirty="0">
                <a:solidFill>
                  <a:schemeClr val="tx1">
                    <a:lumMod val="65000"/>
                    <a:lumOff val="35000"/>
                  </a:schemeClr>
                </a:solidFill>
              </a:rPr>
              <a:t>o</a:t>
            </a:r>
            <a:r>
              <a:rPr lang="en-US" dirty="0" smtClean="0">
                <a:solidFill>
                  <a:schemeClr val="tx1">
                    <a:lumMod val="65000"/>
                    <a:lumOff val="35000"/>
                  </a:schemeClr>
                </a:solidFill>
              </a:rPr>
              <a:t>utplant to 5 sites</a:t>
            </a:r>
            <a:endParaRPr lang="en-US" dirty="0">
              <a:solidFill>
                <a:schemeClr val="tx1">
                  <a:lumMod val="65000"/>
                  <a:lumOff val="35000"/>
                </a:schemeClr>
              </a:solidFill>
            </a:endParaRPr>
          </a:p>
        </p:txBody>
      </p:sp>
      <p:sp>
        <p:nvSpPr>
          <p:cNvPr id="57" name="TextBox 56"/>
          <p:cNvSpPr txBox="1"/>
          <p:nvPr/>
        </p:nvSpPr>
        <p:spPr>
          <a:xfrm>
            <a:off x="199052" y="3488629"/>
            <a:ext cx="1008889" cy="64633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solidFill>
                  <a:schemeClr val="tx1">
                    <a:lumMod val="65000"/>
                    <a:lumOff val="35000"/>
                  </a:schemeClr>
                </a:solidFill>
              </a:rPr>
              <a:t>150 oysters</a:t>
            </a:r>
            <a:endParaRPr lang="en-US" dirty="0">
              <a:solidFill>
                <a:schemeClr val="tx1">
                  <a:lumMod val="65000"/>
                  <a:lumOff val="35000"/>
                </a:schemeClr>
              </a:solidFill>
            </a:endParaRPr>
          </a:p>
        </p:txBody>
      </p:sp>
      <p:sp>
        <p:nvSpPr>
          <p:cNvPr id="24" name="Rounded Rectangle 23"/>
          <p:cNvSpPr/>
          <p:nvPr/>
        </p:nvSpPr>
        <p:spPr>
          <a:xfrm>
            <a:off x="199052" y="3433256"/>
            <a:ext cx="1008889"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4859792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058204"/>
            <a:ext cx="8915400" cy="4092973"/>
          </a:xfrm>
        </p:spPr>
        <p:txBody>
          <a:bodyPr>
            <a:noAutofit/>
          </a:bodyPr>
          <a:lstStyle/>
          <a:p>
            <a:r>
              <a:rPr lang="en-US" sz="4000" b="1" dirty="0" smtClean="0">
                <a:latin typeface="Encode Sans Normal"/>
                <a:cs typeface="Encode Sans Normal"/>
              </a:rPr>
              <a:t>Differences in environmental variability and eelgrass presence will affect </a:t>
            </a:r>
            <a:r>
              <a:rPr lang="en-US" sz="4000" b="1" dirty="0" smtClean="0">
                <a:latin typeface="Encode Sans Normal"/>
                <a:cs typeface="Encode Sans Normal"/>
              </a:rPr>
              <a:t>protein expression. </a:t>
            </a:r>
            <a:endParaRPr lang="en-US" sz="4000" b="1" dirty="0">
              <a:latin typeface="Encode Sans Normal"/>
              <a:cs typeface="Encode Sans Normal"/>
            </a:endParaRPr>
          </a:p>
        </p:txBody>
      </p:sp>
      <p:sp>
        <p:nvSpPr>
          <p:cNvPr id="3" name="Subtitle 2"/>
          <p:cNvSpPr>
            <a:spLocks noGrp="1"/>
          </p:cNvSpPr>
          <p:nvPr>
            <p:ph type="subTitle" idx="1"/>
          </p:nvPr>
        </p:nvSpPr>
        <p:spPr>
          <a:xfrm>
            <a:off x="914400" y="5151177"/>
            <a:ext cx="8229600" cy="1037883"/>
          </a:xfrm>
        </p:spPr>
        <p:txBody>
          <a:bodyPr/>
          <a:lstStyle/>
          <a:p>
            <a:pPr>
              <a:lnSpc>
                <a:spcPct val="50000"/>
              </a:lnSpc>
            </a:pPr>
            <a:endParaRPr lang="en-US" dirty="0"/>
          </a:p>
        </p:txBody>
      </p:sp>
    </p:spTree>
    <p:extLst>
      <p:ext uri="{BB962C8B-B14F-4D97-AF65-F5344CB8AC3E}">
        <p14:creationId xmlns:p14="http://schemas.microsoft.com/office/powerpoint/2010/main" val="26006559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1058204"/>
            <a:ext cx="8915400" cy="4092973"/>
          </a:xfrm>
        </p:spPr>
        <p:txBody>
          <a:bodyPr>
            <a:noAutofit/>
          </a:bodyPr>
          <a:lstStyle/>
          <a:p>
            <a:r>
              <a:rPr lang="en-US" sz="4000" b="1" dirty="0" smtClean="0">
                <a:latin typeface="Encode Sans Normal"/>
                <a:cs typeface="Encode Sans Normal"/>
              </a:rPr>
              <a:t>Differences in environmental variability and eelgrass presence will affect </a:t>
            </a:r>
            <a:r>
              <a:rPr lang="en-US" sz="4000" b="1" dirty="0" smtClean="0">
                <a:latin typeface="Encode Sans Normal"/>
                <a:cs typeface="Encode Sans Normal"/>
              </a:rPr>
              <a:t>protein expression. </a:t>
            </a:r>
            <a:endParaRPr lang="en-US" sz="4000" b="1" dirty="0">
              <a:latin typeface="Encode Sans Normal"/>
              <a:cs typeface="Encode Sans Normal"/>
            </a:endParaRPr>
          </a:p>
        </p:txBody>
      </p:sp>
      <p:sp>
        <p:nvSpPr>
          <p:cNvPr id="3" name="Subtitle 2"/>
          <p:cNvSpPr>
            <a:spLocks noGrp="1"/>
          </p:cNvSpPr>
          <p:nvPr>
            <p:ph type="subTitle" idx="1"/>
          </p:nvPr>
        </p:nvSpPr>
        <p:spPr>
          <a:xfrm>
            <a:off x="914400" y="5151177"/>
            <a:ext cx="8229600" cy="1037883"/>
          </a:xfrm>
        </p:spPr>
        <p:txBody>
          <a:bodyPr/>
          <a:lstStyle/>
          <a:p>
            <a:pPr>
              <a:lnSpc>
                <a:spcPct val="50000"/>
              </a:lnSpc>
            </a:pPr>
            <a:endParaRPr lang="en-US" dirty="0"/>
          </a:p>
        </p:txBody>
      </p:sp>
      <p:sp>
        <p:nvSpPr>
          <p:cNvPr id="6" name="TextBox 5"/>
          <p:cNvSpPr txBox="1"/>
          <p:nvPr/>
        </p:nvSpPr>
        <p:spPr>
          <a:xfrm>
            <a:off x="5496319" y="5453630"/>
            <a:ext cx="2849232" cy="369332"/>
          </a:xfrm>
          <a:prstGeom prst="rect">
            <a:avLst/>
          </a:prstGeom>
          <a:noFill/>
        </p:spPr>
        <p:txBody>
          <a:bodyPr wrap="square" rtlCol="0">
            <a:spAutoFit/>
          </a:bodyPr>
          <a:lstStyle/>
          <a:p>
            <a:pPr algn="r"/>
            <a:r>
              <a:rPr lang="en-US" dirty="0" smtClean="0">
                <a:solidFill>
                  <a:schemeClr val="tx1">
                    <a:lumMod val="75000"/>
                    <a:lumOff val="25000"/>
                  </a:schemeClr>
                </a:solidFill>
              </a:rPr>
              <a:t>How can we test this?</a:t>
            </a:r>
            <a:endParaRPr lang="en-US" dirty="0">
              <a:solidFill>
                <a:schemeClr val="tx1">
                  <a:lumMod val="75000"/>
                  <a:lumOff val="25000"/>
                </a:schemeClr>
              </a:solidFill>
            </a:endParaRPr>
          </a:p>
        </p:txBody>
      </p:sp>
    </p:spTree>
    <p:extLst>
      <p:ext uri="{BB962C8B-B14F-4D97-AF65-F5344CB8AC3E}">
        <p14:creationId xmlns:p14="http://schemas.microsoft.com/office/powerpoint/2010/main" val="41184461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Mass Spectrometry</a:t>
            </a:r>
            <a:endParaRPr lang="en-US" sz="4600" b="1" dirty="0"/>
          </a:p>
        </p:txBody>
      </p:sp>
    </p:spTree>
    <p:extLst>
      <p:ext uri="{BB962C8B-B14F-4D97-AF65-F5344CB8AC3E}">
        <p14:creationId xmlns:p14="http://schemas.microsoft.com/office/powerpoint/2010/main" val="6676016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Mass Spectrometry</a:t>
            </a:r>
            <a:endParaRPr lang="en-US" sz="4600" b="1"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35109"/>
          <a:stretch/>
        </p:blipFill>
        <p:spPr>
          <a:xfrm>
            <a:off x="0" y="1565728"/>
            <a:ext cx="9144000" cy="1525815"/>
          </a:xfrm>
          <a:prstGeom prst="rect">
            <a:avLst/>
          </a:prstGeom>
        </p:spPr>
      </p:pic>
      <p:sp>
        <p:nvSpPr>
          <p:cNvPr id="63" name="TextBox 62"/>
          <p:cNvSpPr txBox="1"/>
          <p:nvPr/>
        </p:nvSpPr>
        <p:spPr>
          <a:xfrm>
            <a:off x="2569029" y="3275672"/>
            <a:ext cx="4005943" cy="646331"/>
          </a:xfrm>
          <a:prstGeom prst="rect">
            <a:avLst/>
          </a:prstGeom>
          <a:noFill/>
        </p:spPr>
        <p:txBody>
          <a:bodyPr wrap="square" rtlCol="0">
            <a:spAutoFit/>
          </a:bodyPr>
          <a:lstStyle/>
          <a:p>
            <a:pPr algn="ctr"/>
            <a:r>
              <a:rPr lang="en-US" b="1" dirty="0" smtClean="0">
                <a:solidFill>
                  <a:schemeClr val="tx1">
                    <a:lumMod val="75000"/>
                    <a:lumOff val="25000"/>
                  </a:schemeClr>
                </a:solidFill>
              </a:rPr>
              <a:t>Shotgun proteomics: </a:t>
            </a:r>
          </a:p>
          <a:p>
            <a:pPr algn="ctr"/>
            <a:r>
              <a:rPr lang="en-US" b="1" dirty="0" smtClean="0">
                <a:solidFill>
                  <a:schemeClr val="tx1">
                    <a:lumMod val="75000"/>
                    <a:lumOff val="25000"/>
                  </a:schemeClr>
                </a:solidFill>
              </a:rPr>
              <a:t>What proteins are there?</a:t>
            </a:r>
            <a:endParaRPr lang="en-US" b="1" dirty="0">
              <a:solidFill>
                <a:schemeClr val="tx1">
                  <a:lumMod val="75000"/>
                  <a:lumOff val="25000"/>
                </a:schemeClr>
              </a:solidFill>
            </a:endParaRPr>
          </a:p>
        </p:txBody>
      </p:sp>
      <p:sp>
        <p:nvSpPr>
          <p:cNvPr id="67" name="Rounded Rectangle 66"/>
          <p:cNvSpPr/>
          <p:nvPr/>
        </p:nvSpPr>
        <p:spPr>
          <a:xfrm>
            <a:off x="3031412" y="3264301"/>
            <a:ext cx="3081177"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394472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Mass Spectrometry</a:t>
            </a:r>
            <a:endParaRPr lang="en-US" sz="4600" b="1"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35109"/>
          <a:stretch/>
        </p:blipFill>
        <p:spPr>
          <a:xfrm>
            <a:off x="0" y="1565728"/>
            <a:ext cx="9144000" cy="1525815"/>
          </a:xfrm>
          <a:prstGeom prst="rect">
            <a:avLst/>
          </a:prstGeom>
        </p:spPr>
      </p:pic>
      <p:pic>
        <p:nvPicPr>
          <p:cNvPr id="62" name="Picture 61"/>
          <p:cNvPicPr>
            <a:picLocks noChangeAspect="1"/>
          </p:cNvPicPr>
          <p:nvPr/>
        </p:nvPicPr>
        <p:blipFill rotWithShape="1">
          <a:blip r:embed="rId3">
            <a:extLst>
              <a:ext uri="{28A0092B-C50C-407E-A947-70E740481C1C}">
                <a14:useLocalDpi xmlns:a14="http://schemas.microsoft.com/office/drawing/2010/main" val="0"/>
              </a:ext>
            </a:extLst>
          </a:blip>
          <a:srcRect l="35238" r="34762" b="35109"/>
          <a:stretch/>
        </p:blipFill>
        <p:spPr>
          <a:xfrm>
            <a:off x="3200400" y="4171044"/>
            <a:ext cx="2743201" cy="1525815"/>
          </a:xfrm>
          <a:prstGeom prst="rect">
            <a:avLst/>
          </a:prstGeom>
        </p:spPr>
      </p:pic>
      <p:sp>
        <p:nvSpPr>
          <p:cNvPr id="63" name="TextBox 62"/>
          <p:cNvSpPr txBox="1"/>
          <p:nvPr/>
        </p:nvSpPr>
        <p:spPr>
          <a:xfrm>
            <a:off x="2569029" y="3275672"/>
            <a:ext cx="4005943" cy="646331"/>
          </a:xfrm>
          <a:prstGeom prst="rect">
            <a:avLst/>
          </a:prstGeom>
          <a:noFill/>
        </p:spPr>
        <p:txBody>
          <a:bodyPr wrap="square" rtlCol="0">
            <a:spAutoFit/>
          </a:bodyPr>
          <a:lstStyle/>
          <a:p>
            <a:pPr algn="ctr"/>
            <a:r>
              <a:rPr lang="en-US" b="1" dirty="0" smtClean="0">
                <a:solidFill>
                  <a:schemeClr val="tx1">
                    <a:lumMod val="75000"/>
                    <a:lumOff val="25000"/>
                  </a:schemeClr>
                </a:solidFill>
              </a:rPr>
              <a:t>Shotgun </a:t>
            </a:r>
            <a:r>
              <a:rPr lang="en-US" b="1" dirty="0" smtClean="0">
                <a:solidFill>
                  <a:schemeClr val="tx1">
                    <a:lumMod val="75000"/>
                    <a:lumOff val="25000"/>
                  </a:schemeClr>
                </a:solidFill>
              </a:rPr>
              <a:t>Proteomics</a:t>
            </a:r>
            <a:r>
              <a:rPr lang="en-US" b="1" dirty="0" smtClean="0">
                <a:solidFill>
                  <a:schemeClr val="tx1">
                    <a:lumMod val="75000"/>
                    <a:lumOff val="25000"/>
                  </a:schemeClr>
                </a:solidFill>
              </a:rPr>
              <a:t>: </a:t>
            </a:r>
          </a:p>
          <a:p>
            <a:pPr algn="ctr"/>
            <a:r>
              <a:rPr lang="en-US" b="1" dirty="0" smtClean="0">
                <a:solidFill>
                  <a:schemeClr val="tx1">
                    <a:lumMod val="75000"/>
                    <a:lumOff val="25000"/>
                  </a:schemeClr>
                </a:solidFill>
              </a:rPr>
              <a:t>What proteins are there?</a:t>
            </a:r>
            <a:endParaRPr lang="en-US" b="1" dirty="0">
              <a:solidFill>
                <a:schemeClr val="tx1">
                  <a:lumMod val="75000"/>
                  <a:lumOff val="25000"/>
                </a:schemeClr>
              </a:solidFill>
            </a:endParaRPr>
          </a:p>
        </p:txBody>
      </p:sp>
      <p:sp>
        <p:nvSpPr>
          <p:cNvPr id="64" name="TextBox 63"/>
          <p:cNvSpPr txBox="1"/>
          <p:nvPr/>
        </p:nvSpPr>
        <p:spPr>
          <a:xfrm>
            <a:off x="2569029" y="5869617"/>
            <a:ext cx="4005943" cy="646331"/>
          </a:xfrm>
          <a:prstGeom prst="rect">
            <a:avLst/>
          </a:prstGeom>
          <a:noFill/>
        </p:spPr>
        <p:txBody>
          <a:bodyPr wrap="square" rtlCol="0">
            <a:spAutoFit/>
          </a:bodyPr>
          <a:lstStyle/>
          <a:p>
            <a:pPr algn="ctr"/>
            <a:r>
              <a:rPr lang="en-US" b="1" dirty="0" smtClean="0">
                <a:solidFill>
                  <a:schemeClr val="tx1">
                    <a:lumMod val="75000"/>
                    <a:lumOff val="25000"/>
                  </a:schemeClr>
                </a:solidFill>
              </a:rPr>
              <a:t>Selected Reaction Monitoring: What are we interested in?</a:t>
            </a:r>
            <a:endParaRPr lang="en-US" b="1" dirty="0">
              <a:solidFill>
                <a:schemeClr val="tx1">
                  <a:lumMod val="75000"/>
                  <a:lumOff val="25000"/>
                </a:schemeClr>
              </a:solidFill>
            </a:endParaRPr>
          </a:p>
        </p:txBody>
      </p:sp>
      <p:sp>
        <p:nvSpPr>
          <p:cNvPr id="67" name="Rounded Rectangle 66"/>
          <p:cNvSpPr/>
          <p:nvPr/>
        </p:nvSpPr>
        <p:spPr>
          <a:xfrm>
            <a:off x="3031412" y="3264301"/>
            <a:ext cx="3081177"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70" name="Rounded Rectangle 69"/>
          <p:cNvSpPr/>
          <p:nvPr/>
        </p:nvSpPr>
        <p:spPr>
          <a:xfrm>
            <a:off x="2794000" y="5869617"/>
            <a:ext cx="3556000"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1705730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884040"/>
            <a:ext cx="2908626" cy="3477210"/>
          </a:xfrm>
        </p:spPr>
        <p:txBody>
          <a:bodyPr>
            <a:noAutofit/>
          </a:bodyPr>
          <a:lstStyle/>
          <a:p>
            <a:pPr lvl="1">
              <a:lnSpc>
                <a:spcPct val="80000"/>
              </a:lnSpc>
            </a:pPr>
            <a:r>
              <a:rPr lang="en-US" sz="2000" dirty="0" smtClean="0"/>
              <a:t>10 samples, 1from each site and habitat </a:t>
            </a:r>
            <a:r>
              <a:rPr lang="en-US" sz="2000" dirty="0" smtClean="0"/>
              <a:t>type</a:t>
            </a:r>
            <a:endParaRPr lang="en-US" sz="2000" dirty="0"/>
          </a:p>
        </p:txBody>
      </p:sp>
    </p:spTree>
    <p:extLst>
      <p:ext uri="{BB962C8B-B14F-4D97-AF65-F5344CB8AC3E}">
        <p14:creationId xmlns:p14="http://schemas.microsoft.com/office/powerpoint/2010/main" val="31597751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898555"/>
            <a:ext cx="2908626" cy="3477210"/>
          </a:xfrm>
        </p:spPr>
        <p:txBody>
          <a:bodyPr>
            <a:noAutofit/>
          </a:bodyPr>
          <a:lstStyle/>
          <a:p>
            <a:pPr lvl="1">
              <a:lnSpc>
                <a:spcPct val="80000"/>
              </a:lnSpc>
            </a:pPr>
            <a:r>
              <a:rPr lang="en-US" sz="2000" dirty="0" smtClean="0"/>
              <a:t>10 samples, 1from each site and habitat </a:t>
            </a:r>
            <a:r>
              <a:rPr lang="en-US" sz="2000" dirty="0" smtClean="0"/>
              <a:t>type</a:t>
            </a:r>
          </a:p>
          <a:p>
            <a:pPr lvl="1">
              <a:lnSpc>
                <a:spcPct val="80000"/>
              </a:lnSpc>
            </a:pPr>
            <a:endParaRPr lang="en-US" sz="2000" dirty="0" smtClean="0"/>
          </a:p>
          <a:p>
            <a:pPr lvl="1">
              <a:lnSpc>
                <a:spcPct val="80000"/>
              </a:lnSpc>
            </a:pPr>
            <a:r>
              <a:rPr lang="en-US" sz="2000" dirty="0" smtClean="0"/>
              <a:t>9,047 proteins </a:t>
            </a:r>
            <a:r>
              <a:rPr lang="en-US" sz="2000" dirty="0" smtClean="0"/>
              <a:t>identified</a:t>
            </a:r>
            <a:endParaRPr lang="en-US" sz="2000" dirty="0"/>
          </a:p>
        </p:txBody>
      </p:sp>
    </p:spTree>
    <p:extLst>
      <p:ext uri="{BB962C8B-B14F-4D97-AF65-F5344CB8AC3E}">
        <p14:creationId xmlns:p14="http://schemas.microsoft.com/office/powerpoint/2010/main" val="12323981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sp>
        <p:nvSpPr>
          <p:cNvPr id="3" name="Content Placeholder 2"/>
          <p:cNvSpPr>
            <a:spLocks noGrp="1"/>
          </p:cNvSpPr>
          <p:nvPr>
            <p:ph idx="1"/>
          </p:nvPr>
        </p:nvSpPr>
        <p:spPr>
          <a:xfrm>
            <a:off x="782242" y="2347282"/>
            <a:ext cx="3682654" cy="2064312"/>
          </a:xfrm>
        </p:spPr>
        <p:txBody>
          <a:bodyPr>
            <a:noAutofit/>
          </a:bodyPr>
          <a:lstStyle/>
          <a:p>
            <a:pPr>
              <a:lnSpc>
                <a:spcPct val="80000"/>
              </a:lnSpc>
            </a:pPr>
            <a:r>
              <a:rPr lang="en-US" sz="2800" dirty="0" smtClean="0"/>
              <a:t>Introduction</a:t>
            </a:r>
            <a:endParaRPr lang="en-US" sz="2800" dirty="0" smtClean="0"/>
          </a:p>
        </p:txBody>
      </p:sp>
      <p:pic>
        <p:nvPicPr>
          <p:cNvPr id="4" name="Picture 3" descr="35433815@N08_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9630" y="2028725"/>
            <a:ext cx="1905000" cy="1905000"/>
          </a:xfrm>
          <a:prstGeom prst="rect">
            <a:avLst/>
          </a:prstGeom>
        </p:spPr>
      </p:pic>
      <p:pic>
        <p:nvPicPr>
          <p:cNvPr id="5" name="Picture 4" descr="2af91314-9915-11e6-9c11-4c4dc142898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4630" y="2028725"/>
            <a:ext cx="2144767" cy="1883830"/>
          </a:xfrm>
          <a:prstGeom prst="rect">
            <a:avLst/>
          </a:prstGeom>
        </p:spPr>
      </p:pic>
      <p:pic>
        <p:nvPicPr>
          <p:cNvPr id="6" name="Picture 5" descr="safs_logo300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3318" y="4205114"/>
            <a:ext cx="1182624" cy="1953768"/>
          </a:xfrm>
          <a:prstGeom prst="rect">
            <a:avLst/>
          </a:prstGeom>
        </p:spPr>
      </p:pic>
      <p:sp>
        <p:nvSpPr>
          <p:cNvPr id="7" name="Rectangle 6"/>
          <p:cNvSpPr/>
          <p:nvPr/>
        </p:nvSpPr>
        <p:spPr>
          <a:xfrm>
            <a:off x="6987196" y="6427202"/>
            <a:ext cx="1926617" cy="230832"/>
          </a:xfrm>
          <a:prstGeom prst="rect">
            <a:avLst/>
          </a:prstGeom>
        </p:spPr>
        <p:txBody>
          <a:bodyPr wrap="none">
            <a:spAutoFit/>
          </a:bodyPr>
          <a:lstStyle/>
          <a:p>
            <a:r>
              <a:rPr lang="en-US" sz="900" dirty="0" smtClean="0"/>
              <a:t>Title Photo from </a:t>
            </a:r>
            <a:r>
              <a:rPr lang="en-US" sz="900" dirty="0" err="1" smtClean="0"/>
              <a:t>Willapa</a:t>
            </a:r>
            <a:r>
              <a:rPr lang="en-US" sz="900" dirty="0" smtClean="0"/>
              <a:t> Oysters</a:t>
            </a:r>
            <a:endParaRPr lang="en-US" sz="900" dirty="0"/>
          </a:p>
        </p:txBody>
      </p:sp>
    </p:spTree>
    <p:extLst>
      <p:ext uri="{BB962C8B-B14F-4D97-AF65-F5344CB8AC3E}">
        <p14:creationId xmlns:p14="http://schemas.microsoft.com/office/powerpoint/2010/main" val="201899675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884041"/>
            <a:ext cx="2908626" cy="3477210"/>
          </a:xfrm>
        </p:spPr>
        <p:txBody>
          <a:bodyPr>
            <a:noAutofit/>
          </a:bodyPr>
          <a:lstStyle/>
          <a:p>
            <a:pPr lvl="1">
              <a:lnSpc>
                <a:spcPct val="80000"/>
              </a:lnSpc>
            </a:pPr>
            <a:r>
              <a:rPr lang="en-US" sz="2000" dirty="0" smtClean="0"/>
              <a:t>10 samples, 1from each site and habitat </a:t>
            </a:r>
            <a:r>
              <a:rPr lang="en-US" sz="2000" dirty="0" smtClean="0"/>
              <a:t>type</a:t>
            </a:r>
          </a:p>
          <a:p>
            <a:pPr lvl="1">
              <a:lnSpc>
                <a:spcPct val="80000"/>
              </a:lnSpc>
            </a:pPr>
            <a:endParaRPr lang="en-US" sz="2000" dirty="0" smtClean="0"/>
          </a:p>
          <a:p>
            <a:pPr lvl="1">
              <a:lnSpc>
                <a:spcPct val="80000"/>
              </a:lnSpc>
            </a:pPr>
            <a:r>
              <a:rPr lang="en-US" sz="2000" dirty="0" smtClean="0"/>
              <a:t>9,047 proteins </a:t>
            </a:r>
            <a:r>
              <a:rPr lang="en-US" sz="2000" dirty="0" smtClean="0"/>
              <a:t>identified</a:t>
            </a:r>
            <a:endParaRPr lang="en-US" sz="2000" dirty="0"/>
          </a:p>
        </p:txBody>
      </p:sp>
      <p:pic>
        <p:nvPicPr>
          <p:cNvPr id="13" name="Content Placeholder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 y="1425141"/>
            <a:ext cx="5716248" cy="5259712"/>
          </a:xfrm>
          <a:prstGeom prst="rect">
            <a:avLst/>
          </a:prstGeom>
        </p:spPr>
      </p:pic>
    </p:spTree>
    <p:extLst>
      <p:ext uri="{BB962C8B-B14F-4D97-AF65-F5344CB8AC3E}">
        <p14:creationId xmlns:p14="http://schemas.microsoft.com/office/powerpoint/2010/main" val="84836304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5863098" y="1898555"/>
            <a:ext cx="2908626" cy="3477210"/>
          </a:xfrm>
        </p:spPr>
        <p:txBody>
          <a:bodyPr>
            <a:noAutofit/>
          </a:bodyPr>
          <a:lstStyle/>
          <a:p>
            <a:pPr lvl="1">
              <a:lnSpc>
                <a:spcPct val="80000"/>
              </a:lnSpc>
            </a:pPr>
            <a:r>
              <a:rPr lang="en-US" sz="2000" dirty="0" smtClean="0"/>
              <a:t>10 samples, 1from each site and habitat </a:t>
            </a:r>
            <a:r>
              <a:rPr lang="en-US" sz="2000" dirty="0" smtClean="0"/>
              <a:t>type</a:t>
            </a:r>
          </a:p>
          <a:p>
            <a:pPr lvl="1">
              <a:lnSpc>
                <a:spcPct val="80000"/>
              </a:lnSpc>
            </a:pPr>
            <a:endParaRPr lang="en-US" sz="2000" dirty="0" smtClean="0"/>
          </a:p>
          <a:p>
            <a:pPr lvl="1">
              <a:lnSpc>
                <a:spcPct val="80000"/>
              </a:lnSpc>
            </a:pPr>
            <a:r>
              <a:rPr lang="en-US" sz="2000" dirty="0" smtClean="0"/>
              <a:t>9,047 proteins </a:t>
            </a:r>
            <a:r>
              <a:rPr lang="en-US" sz="2000" dirty="0" smtClean="0"/>
              <a:t>identified</a:t>
            </a:r>
          </a:p>
          <a:p>
            <a:pPr lvl="1">
              <a:lnSpc>
                <a:spcPct val="80000"/>
              </a:lnSpc>
            </a:pPr>
            <a:endParaRPr lang="en-US" sz="2000" dirty="0" smtClean="0"/>
          </a:p>
          <a:p>
            <a:pPr lvl="1">
              <a:lnSpc>
                <a:spcPct val="80000"/>
              </a:lnSpc>
            </a:pPr>
            <a:r>
              <a:rPr lang="en-US" sz="2000" dirty="0" smtClean="0"/>
              <a:t>Stress-related protein functions represented</a:t>
            </a:r>
            <a:endParaRPr lang="en-US" sz="2000" dirty="0"/>
          </a:p>
        </p:txBody>
      </p:sp>
      <p:pic>
        <p:nvPicPr>
          <p:cNvPr id="13" name="Content Placeholder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 y="1425141"/>
            <a:ext cx="5716248" cy="5259712"/>
          </a:xfrm>
          <a:prstGeom prst="rect">
            <a:avLst/>
          </a:prstGeom>
        </p:spPr>
      </p:pic>
    </p:spTree>
    <p:extLst>
      <p:ext uri="{BB962C8B-B14F-4D97-AF65-F5344CB8AC3E}">
        <p14:creationId xmlns:p14="http://schemas.microsoft.com/office/powerpoint/2010/main" val="17695533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Shotgun Proteomics</a:t>
            </a:r>
            <a:endParaRPr lang="en-US" sz="4600" b="1" dirty="0"/>
          </a:p>
        </p:txBody>
      </p:sp>
      <p:sp>
        <p:nvSpPr>
          <p:cNvPr id="39" name="Content Placeholder 2"/>
          <p:cNvSpPr>
            <a:spLocks noGrp="1"/>
          </p:cNvSpPr>
          <p:nvPr>
            <p:ph idx="1"/>
          </p:nvPr>
        </p:nvSpPr>
        <p:spPr>
          <a:xfrm>
            <a:off x="6007568" y="1913069"/>
            <a:ext cx="2908626" cy="3477210"/>
          </a:xfrm>
        </p:spPr>
        <p:txBody>
          <a:bodyPr>
            <a:noAutofit/>
          </a:bodyPr>
          <a:lstStyle/>
          <a:p>
            <a:pPr lvl="1">
              <a:lnSpc>
                <a:spcPct val="80000"/>
              </a:lnSpc>
            </a:pPr>
            <a:r>
              <a:rPr lang="en-US" sz="2000" dirty="0" smtClean="0"/>
              <a:t>10 samples, 1from each site and habitat </a:t>
            </a:r>
            <a:r>
              <a:rPr lang="en-US" sz="2000" dirty="0" smtClean="0"/>
              <a:t>type</a:t>
            </a:r>
          </a:p>
          <a:p>
            <a:pPr lvl="1">
              <a:lnSpc>
                <a:spcPct val="80000"/>
              </a:lnSpc>
            </a:pPr>
            <a:endParaRPr lang="en-US" sz="2000" dirty="0" smtClean="0"/>
          </a:p>
          <a:p>
            <a:pPr lvl="1">
              <a:lnSpc>
                <a:spcPct val="80000"/>
              </a:lnSpc>
            </a:pPr>
            <a:r>
              <a:rPr lang="en-US" sz="2000" dirty="0" smtClean="0"/>
              <a:t>9,047 proteins </a:t>
            </a:r>
            <a:r>
              <a:rPr lang="en-US" sz="2000" dirty="0" smtClean="0"/>
              <a:t>identified</a:t>
            </a:r>
          </a:p>
          <a:p>
            <a:pPr lvl="1">
              <a:lnSpc>
                <a:spcPct val="80000"/>
              </a:lnSpc>
            </a:pPr>
            <a:endParaRPr lang="en-US" sz="2000" dirty="0" smtClean="0"/>
          </a:p>
          <a:p>
            <a:pPr lvl="1">
              <a:lnSpc>
                <a:spcPct val="80000"/>
              </a:lnSpc>
            </a:pPr>
            <a:r>
              <a:rPr lang="en-US" sz="2000" dirty="0" smtClean="0"/>
              <a:t>Stress-related protein functions </a:t>
            </a:r>
            <a:r>
              <a:rPr lang="en-US" sz="2000" dirty="0" smtClean="0"/>
              <a:t>represented</a:t>
            </a:r>
          </a:p>
          <a:p>
            <a:pPr lvl="1">
              <a:lnSpc>
                <a:spcPct val="80000"/>
              </a:lnSpc>
            </a:pPr>
            <a:endParaRPr lang="en-US" sz="2000" dirty="0"/>
          </a:p>
          <a:p>
            <a:pPr lvl="1">
              <a:lnSpc>
                <a:spcPct val="80000"/>
              </a:lnSpc>
            </a:pPr>
            <a:r>
              <a:rPr lang="en-US" sz="2000" dirty="0" smtClean="0"/>
              <a:t>Possible site effect?</a:t>
            </a:r>
            <a:endParaRPr lang="en-US" sz="2000"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6031" r="5088" b="3829"/>
          <a:stretch/>
        </p:blipFill>
        <p:spPr>
          <a:xfrm>
            <a:off x="1" y="2264229"/>
            <a:ext cx="6264070" cy="3584950"/>
          </a:xfrm>
          <a:prstGeom prst="rect">
            <a:avLst/>
          </a:prstGeom>
        </p:spPr>
      </p:pic>
    </p:spTree>
    <p:extLst>
      <p:ext uri="{BB962C8B-B14F-4D97-AF65-F5344CB8AC3E}">
        <p14:creationId xmlns:p14="http://schemas.microsoft.com/office/powerpoint/2010/main" val="168855178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Identifying Targets</a:t>
            </a:r>
            <a:endParaRPr lang="en-US" sz="4600" b="1" dirty="0"/>
          </a:p>
        </p:txBody>
      </p:sp>
      <p:sp>
        <p:nvSpPr>
          <p:cNvPr id="4" name="Content Placeholder 3"/>
          <p:cNvSpPr>
            <a:spLocks noGrp="1"/>
          </p:cNvSpPr>
          <p:nvPr>
            <p:ph idx="1"/>
          </p:nvPr>
        </p:nvSpPr>
        <p:spPr/>
        <p:txBody>
          <a:bodyPr/>
          <a:lstStyle/>
          <a:p>
            <a:r>
              <a:rPr lang="en-US" dirty="0" smtClean="0"/>
              <a:t>Use protein annotations and data quality</a:t>
            </a:r>
          </a:p>
          <a:p>
            <a:endParaRPr lang="en-US" dirty="0"/>
          </a:p>
        </p:txBody>
      </p:sp>
    </p:spTree>
    <p:extLst>
      <p:ext uri="{BB962C8B-B14F-4D97-AF65-F5344CB8AC3E}">
        <p14:creationId xmlns:p14="http://schemas.microsoft.com/office/powerpoint/2010/main" val="19470471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t>Preliminary Results</a:t>
            </a:r>
            <a:endParaRPr lang="en-US" sz="4600" b="1" dirty="0"/>
          </a:p>
        </p:txBody>
      </p:sp>
      <p:sp>
        <p:nvSpPr>
          <p:cNvPr id="39" name="Content Placeholder 2"/>
          <p:cNvSpPr>
            <a:spLocks noGrp="1"/>
          </p:cNvSpPr>
          <p:nvPr>
            <p:ph idx="1"/>
          </p:nvPr>
        </p:nvSpPr>
        <p:spPr>
          <a:xfrm>
            <a:off x="5133286" y="2348497"/>
            <a:ext cx="3682654" cy="3477210"/>
          </a:xfrm>
        </p:spPr>
        <p:txBody>
          <a:bodyPr>
            <a:noAutofit/>
          </a:bodyPr>
          <a:lstStyle/>
          <a:p>
            <a:pPr lvl="1">
              <a:lnSpc>
                <a:spcPct val="80000"/>
              </a:lnSpc>
            </a:pPr>
            <a:r>
              <a:rPr lang="en-US" dirty="0" smtClean="0"/>
              <a:t>Magic will happen here when I figure out why R hates </a:t>
            </a:r>
            <a:r>
              <a:rPr lang="en-US" dirty="0" smtClean="0"/>
              <a:t>me!</a:t>
            </a:r>
            <a:endParaRPr lang="en-US" dirty="0"/>
          </a:p>
          <a:p>
            <a:pPr lvl="1">
              <a:lnSpc>
                <a:spcPct val="80000"/>
              </a:lnSpc>
            </a:pPr>
            <a:r>
              <a:rPr lang="en-US" dirty="0" smtClean="0"/>
              <a:t>Plan</a:t>
            </a:r>
            <a:r>
              <a:rPr lang="en-US" dirty="0" smtClean="0"/>
              <a:t>: Average data by site and examine protein differences (since we have some indication that there’s a data trend there)</a:t>
            </a:r>
          </a:p>
          <a:p>
            <a:pPr lvl="1">
              <a:lnSpc>
                <a:spcPct val="80000"/>
              </a:lnSpc>
            </a:pPr>
            <a:r>
              <a:rPr lang="en-US" dirty="0" smtClean="0"/>
              <a:t>How can I spin my lack of actual results?</a:t>
            </a:r>
          </a:p>
          <a:p>
            <a:pPr lvl="1">
              <a:lnSpc>
                <a:spcPct val="80000"/>
              </a:lnSpc>
            </a:pPr>
            <a:r>
              <a:rPr lang="en-US" dirty="0" smtClean="0"/>
              <a:t>How can I ensure this talk is not a carbon copy of Laura’s since our projects are 99% similar?</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381" y="1944914"/>
            <a:ext cx="4603905" cy="3730171"/>
          </a:xfrm>
          <a:prstGeom prst="rect">
            <a:avLst/>
          </a:prstGeom>
        </p:spPr>
      </p:pic>
    </p:spTree>
    <p:extLst>
      <p:ext uri="{BB962C8B-B14F-4D97-AF65-F5344CB8AC3E}">
        <p14:creationId xmlns:p14="http://schemas.microsoft.com/office/powerpoint/2010/main" val="26521535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Looking Forward</a:t>
            </a:r>
            <a:endParaRPr lang="en-US" sz="4600" b="1" dirty="0">
              <a:latin typeface="Encode Sans Normal"/>
              <a:cs typeface="Encode Sans Normal"/>
            </a:endParaRPr>
          </a:p>
        </p:txBody>
      </p:sp>
      <p:sp>
        <p:nvSpPr>
          <p:cNvPr id="3" name="Content Placeholder 2"/>
          <p:cNvSpPr>
            <a:spLocks noGrp="1"/>
          </p:cNvSpPr>
          <p:nvPr>
            <p:ph idx="1"/>
          </p:nvPr>
        </p:nvSpPr>
        <p:spPr>
          <a:xfrm>
            <a:off x="774252" y="2724144"/>
            <a:ext cx="3682654" cy="2281691"/>
          </a:xfrm>
        </p:spPr>
        <p:txBody>
          <a:bodyPr>
            <a:noAutofit/>
          </a:bodyPr>
          <a:lstStyle/>
          <a:p>
            <a:pPr>
              <a:lnSpc>
                <a:spcPct val="80000"/>
              </a:lnSpc>
            </a:pPr>
            <a:r>
              <a:rPr lang="en-US" sz="2200" dirty="0" smtClean="0"/>
              <a:t>Use multivariate techniques to analyze data</a:t>
            </a:r>
          </a:p>
          <a:p>
            <a:pPr>
              <a:lnSpc>
                <a:spcPct val="80000"/>
              </a:lnSpc>
            </a:pPr>
            <a:r>
              <a:rPr lang="en-US" sz="2200" dirty="0" smtClean="0"/>
              <a:t>Understand how environmental variables affect protein expression</a:t>
            </a:r>
            <a:endParaRPr lang="en-US" sz="2200" dirty="0"/>
          </a:p>
        </p:txBody>
      </p:sp>
      <p:pic>
        <p:nvPicPr>
          <p:cNvPr id="9" name="Picture 8" descr="CATCH--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8203" y="4041559"/>
            <a:ext cx="3552050" cy="2664038"/>
          </a:xfrm>
          <a:prstGeom prst="rect">
            <a:avLst/>
          </a:prstGeom>
        </p:spPr>
      </p:pic>
      <p:pic>
        <p:nvPicPr>
          <p:cNvPr id="8" name="Picture 7" descr="capital-oysters.jpg"/>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5048203" y="1881077"/>
            <a:ext cx="3552050" cy="2372769"/>
          </a:xfrm>
          <a:prstGeom prst="rect">
            <a:avLst/>
          </a:prstGeom>
        </p:spPr>
      </p:pic>
      <p:sp>
        <p:nvSpPr>
          <p:cNvPr id="6" name="Rectangle 5"/>
          <p:cNvSpPr/>
          <p:nvPr/>
        </p:nvSpPr>
        <p:spPr>
          <a:xfrm>
            <a:off x="5048203" y="4054374"/>
            <a:ext cx="3552050" cy="230832"/>
          </a:xfrm>
          <a:prstGeom prst="rect">
            <a:avLst/>
          </a:prstGeom>
        </p:spPr>
        <p:txBody>
          <a:bodyPr wrap="square">
            <a:spAutoFit/>
          </a:bodyPr>
          <a:lstStyle/>
          <a:p>
            <a:pPr algn="r"/>
            <a:r>
              <a:rPr lang="en-US" sz="900" dirty="0" smtClean="0">
                <a:solidFill>
                  <a:srgbClr val="FFFFFF"/>
                </a:solidFill>
              </a:rPr>
              <a:t>Photo from Capital Oysters</a:t>
            </a:r>
            <a:endParaRPr lang="en-US" sz="900" dirty="0">
              <a:solidFill>
                <a:srgbClr val="FFFFFF"/>
              </a:solidFill>
            </a:endParaRPr>
          </a:p>
        </p:txBody>
      </p:sp>
      <p:sp>
        <p:nvSpPr>
          <p:cNvPr id="7" name="Rectangle 6"/>
          <p:cNvSpPr/>
          <p:nvPr/>
        </p:nvSpPr>
        <p:spPr>
          <a:xfrm>
            <a:off x="5048203" y="6506317"/>
            <a:ext cx="3552050" cy="230832"/>
          </a:xfrm>
          <a:prstGeom prst="rect">
            <a:avLst/>
          </a:prstGeom>
        </p:spPr>
        <p:txBody>
          <a:bodyPr wrap="square">
            <a:spAutoFit/>
          </a:bodyPr>
          <a:lstStyle/>
          <a:p>
            <a:pPr algn="r"/>
            <a:r>
              <a:rPr lang="en-US" sz="900" dirty="0" smtClean="0">
                <a:solidFill>
                  <a:srgbClr val="FFFFFF"/>
                </a:solidFill>
              </a:rPr>
              <a:t>Photo from World Media Foundation</a:t>
            </a:r>
            <a:endParaRPr lang="en-US" sz="900" dirty="0">
              <a:solidFill>
                <a:srgbClr val="FFFFFF"/>
              </a:solidFill>
            </a:endParaRPr>
          </a:p>
        </p:txBody>
      </p:sp>
    </p:spTree>
    <p:extLst>
      <p:ext uri="{BB962C8B-B14F-4D97-AF65-F5344CB8AC3E}">
        <p14:creationId xmlns:p14="http://schemas.microsoft.com/office/powerpoint/2010/main" val="342265248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yearling-27.jpg"/>
          <p:cNvPicPr>
            <a:picLocks noChangeAspect="1"/>
          </p:cNvPicPr>
          <p:nvPr/>
        </p:nvPicPr>
        <p:blipFill rotWithShape="1">
          <a:blip r:embed="rId3">
            <a:extLst>
              <a:ext uri="{28A0092B-C50C-407E-A947-70E740481C1C}">
                <a14:useLocalDpi xmlns:a14="http://schemas.microsoft.com/office/drawing/2010/main" val="0"/>
              </a:ext>
            </a:extLst>
          </a:blip>
          <a:srcRect l="3793" t="4482" r="8138" b="6518"/>
          <a:stretch/>
        </p:blipFill>
        <p:spPr>
          <a:xfrm>
            <a:off x="0" y="-72581"/>
            <a:ext cx="9144000" cy="6930581"/>
          </a:xfrm>
          <a:prstGeom prst="rect">
            <a:avLst/>
          </a:prstGeom>
        </p:spPr>
      </p:pic>
      <p:sp>
        <p:nvSpPr>
          <p:cNvPr id="2" name="Title 1"/>
          <p:cNvSpPr>
            <a:spLocks noGrp="1"/>
          </p:cNvSpPr>
          <p:nvPr>
            <p:ph type="ctrTitle"/>
          </p:nvPr>
        </p:nvSpPr>
        <p:spPr>
          <a:xfrm>
            <a:off x="0" y="2585213"/>
            <a:ext cx="8915400" cy="1617649"/>
          </a:xfrm>
        </p:spPr>
        <p:txBody>
          <a:bodyPr>
            <a:noAutofit/>
          </a:bodyPr>
          <a:lstStyle/>
          <a:p>
            <a:r>
              <a:rPr lang="en-US" sz="5200" b="1" dirty="0" smtClean="0">
                <a:latin typeface="Encode Sans Normal"/>
                <a:cs typeface="Encode Sans Normal"/>
              </a:rPr>
              <a:t>Thank You!</a:t>
            </a:r>
            <a:endParaRPr lang="en-US" sz="5200" b="1" dirty="0">
              <a:latin typeface="Encode Sans Normal"/>
              <a:cs typeface="Encode Sans Normal"/>
            </a:endParaRPr>
          </a:p>
        </p:txBody>
      </p:sp>
      <p:sp>
        <p:nvSpPr>
          <p:cNvPr id="3" name="Subtitle 2"/>
          <p:cNvSpPr>
            <a:spLocks noGrp="1"/>
          </p:cNvSpPr>
          <p:nvPr>
            <p:ph type="subTitle" idx="1"/>
          </p:nvPr>
        </p:nvSpPr>
        <p:spPr>
          <a:xfrm>
            <a:off x="914400" y="4203427"/>
            <a:ext cx="8229600" cy="1051198"/>
          </a:xfrm>
        </p:spPr>
        <p:txBody>
          <a:bodyPr/>
          <a:lstStyle/>
          <a:p>
            <a:pPr>
              <a:lnSpc>
                <a:spcPct val="50000"/>
              </a:lnSpc>
            </a:pPr>
            <a:endParaRPr lang="en-US" dirty="0"/>
          </a:p>
        </p:txBody>
      </p:sp>
      <p:sp>
        <p:nvSpPr>
          <p:cNvPr id="4" name="TextBox 3"/>
          <p:cNvSpPr txBox="1"/>
          <p:nvPr/>
        </p:nvSpPr>
        <p:spPr>
          <a:xfrm>
            <a:off x="1190626" y="4256908"/>
            <a:ext cx="7154926" cy="923330"/>
          </a:xfrm>
          <a:prstGeom prst="rect">
            <a:avLst/>
          </a:prstGeom>
          <a:noFill/>
        </p:spPr>
        <p:txBody>
          <a:bodyPr wrap="square" rtlCol="0">
            <a:spAutoFit/>
          </a:bodyPr>
          <a:lstStyle/>
          <a:p>
            <a:pPr algn="r"/>
            <a:r>
              <a:rPr lang="en-US" dirty="0" smtClean="0">
                <a:solidFill>
                  <a:schemeClr val="tx1">
                    <a:lumMod val="75000"/>
                    <a:lumOff val="25000"/>
                  </a:schemeClr>
                </a:solidFill>
              </a:rPr>
              <a:t>Yaamini Venkataraman</a:t>
            </a:r>
          </a:p>
          <a:p>
            <a:pPr algn="r"/>
            <a:r>
              <a:rPr lang="en-US" dirty="0" err="1" smtClean="0">
                <a:solidFill>
                  <a:schemeClr val="tx1">
                    <a:lumMod val="75000"/>
                    <a:lumOff val="25000"/>
                  </a:schemeClr>
                </a:solidFill>
              </a:rPr>
              <a:t>yaaminiv@uw.edu</a:t>
            </a:r>
            <a:endParaRPr lang="en-US" dirty="0" smtClean="0">
              <a:solidFill>
                <a:schemeClr val="tx1">
                  <a:lumMod val="75000"/>
                  <a:lumOff val="25000"/>
                </a:schemeClr>
              </a:solidFill>
            </a:endParaRPr>
          </a:p>
          <a:p>
            <a:pPr algn="r"/>
            <a:r>
              <a:rPr lang="en-US" dirty="0">
                <a:solidFill>
                  <a:schemeClr val="tx1">
                    <a:lumMod val="75000"/>
                    <a:lumOff val="25000"/>
                  </a:schemeClr>
                </a:solidFill>
              </a:rPr>
              <a:t>http://</a:t>
            </a:r>
            <a:r>
              <a:rPr lang="en-US" dirty="0" err="1">
                <a:solidFill>
                  <a:schemeClr val="tx1">
                    <a:lumMod val="75000"/>
                    <a:lumOff val="25000"/>
                  </a:schemeClr>
                </a:solidFill>
              </a:rPr>
              <a:t>bit.ly</a:t>
            </a:r>
            <a:r>
              <a:rPr lang="en-US" dirty="0">
                <a:solidFill>
                  <a:schemeClr val="tx1">
                    <a:lumMod val="75000"/>
                    <a:lumOff val="25000"/>
                  </a:schemeClr>
                </a:solidFill>
              </a:rPr>
              <a:t>/project-oyster-</a:t>
            </a:r>
            <a:r>
              <a:rPr lang="en-US" dirty="0" err="1">
                <a:solidFill>
                  <a:schemeClr val="tx1">
                    <a:lumMod val="75000"/>
                    <a:lumOff val="25000"/>
                  </a:schemeClr>
                </a:solidFill>
              </a:rPr>
              <a:t>oa</a:t>
            </a:r>
            <a:endParaRPr lang="en-US" dirty="0">
              <a:solidFill>
                <a:schemeClr val="tx1">
                  <a:lumMod val="75000"/>
                  <a:lumOff val="25000"/>
                </a:schemeClr>
              </a:solidFill>
            </a:endParaRPr>
          </a:p>
        </p:txBody>
      </p:sp>
    </p:spTree>
    <p:extLst>
      <p:ext uri="{BB962C8B-B14F-4D97-AF65-F5344CB8AC3E}">
        <p14:creationId xmlns:p14="http://schemas.microsoft.com/office/powerpoint/2010/main" val="54763178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rmAutofit/>
          </a:bodyPr>
          <a:lstStyle/>
          <a:p>
            <a:r>
              <a:rPr lang="en-US" sz="4600" b="1" dirty="0" smtClean="0">
                <a:latin typeface="Encode Sans Normal"/>
                <a:cs typeface="Encode Sans Normal"/>
              </a:rPr>
              <a:t>Experimental Overview</a:t>
            </a:r>
            <a:endParaRPr lang="en-US" sz="4600" b="1" dirty="0"/>
          </a:p>
        </p:txBody>
      </p:sp>
      <p:sp>
        <p:nvSpPr>
          <p:cNvPr id="10" name="Right Arrow 9"/>
          <p:cNvSpPr/>
          <p:nvPr/>
        </p:nvSpPr>
        <p:spPr>
          <a:xfrm>
            <a:off x="3779854" y="2690427"/>
            <a:ext cx="1055739" cy="703779"/>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nvGrpSpPr>
          <p:cNvPr id="13" name="Group 12"/>
          <p:cNvGrpSpPr/>
          <p:nvPr/>
        </p:nvGrpSpPr>
        <p:grpSpPr>
          <a:xfrm>
            <a:off x="1976858" y="1772451"/>
            <a:ext cx="1599690" cy="1202433"/>
            <a:chOff x="161542" y="1682945"/>
            <a:chExt cx="1599690" cy="1202433"/>
          </a:xfrm>
        </p:grpSpPr>
        <p:grpSp>
          <p:nvGrpSpPr>
            <p:cNvPr id="11" name="Group 10"/>
            <p:cNvGrpSpPr/>
            <p:nvPr/>
          </p:nvGrpSpPr>
          <p:grpSpPr>
            <a:xfrm>
              <a:off x="455917" y="2019539"/>
              <a:ext cx="977196" cy="581382"/>
              <a:chOff x="229509" y="1560549"/>
              <a:chExt cx="1450493" cy="872073"/>
            </a:xfrm>
          </p:grpSpPr>
          <p:pic>
            <p:nvPicPr>
              <p:cNvPr id="5" name="Picture 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6" name="Picture 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7" name="Picture 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8" name="Picture 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9" name="Picture 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2" name="Picture 1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15" name="Group 14"/>
          <p:cNvGrpSpPr/>
          <p:nvPr/>
        </p:nvGrpSpPr>
        <p:grpSpPr>
          <a:xfrm>
            <a:off x="1976858" y="3132959"/>
            <a:ext cx="1599690" cy="1202433"/>
            <a:chOff x="161542" y="1682945"/>
            <a:chExt cx="1599690" cy="1202433"/>
          </a:xfrm>
        </p:grpSpPr>
        <p:grpSp>
          <p:nvGrpSpPr>
            <p:cNvPr id="16" name="Group 15"/>
            <p:cNvGrpSpPr/>
            <p:nvPr/>
          </p:nvGrpSpPr>
          <p:grpSpPr>
            <a:xfrm>
              <a:off x="455917" y="2019539"/>
              <a:ext cx="977196" cy="581382"/>
              <a:chOff x="229509" y="1560549"/>
              <a:chExt cx="1450493" cy="872073"/>
            </a:xfrm>
          </p:grpSpPr>
          <p:pic>
            <p:nvPicPr>
              <p:cNvPr id="18" name="Picture 1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19" name="Picture 1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20" name="Picture 19"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21" name="Picture 20"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22" name="Picture 21"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17" name="Picture 16"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50" name="Group 49"/>
          <p:cNvGrpSpPr/>
          <p:nvPr/>
        </p:nvGrpSpPr>
        <p:grpSpPr>
          <a:xfrm>
            <a:off x="5028761" y="1745086"/>
            <a:ext cx="3891232" cy="2597089"/>
            <a:chOff x="3363643" y="1584751"/>
            <a:chExt cx="3891232" cy="2597089"/>
          </a:xfrm>
        </p:grpSpPr>
        <p:sp>
          <p:nvSpPr>
            <p:cNvPr id="49" name="Rectangle 48"/>
            <p:cNvSpPr/>
            <p:nvPr/>
          </p:nvSpPr>
          <p:spPr>
            <a:xfrm>
              <a:off x="3363643" y="1612116"/>
              <a:ext cx="3891232" cy="2569724"/>
            </a:xfrm>
            <a:prstGeom prst="rect">
              <a:avLst/>
            </a:prstGeom>
            <a:solidFill>
              <a:schemeClr val="bg2">
                <a:lumMod val="60000"/>
                <a:lumOff val="40000"/>
              </a:schemeClr>
            </a:solidFill>
            <a:ln>
              <a:noFill/>
            </a:ln>
            <a:effectLst/>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3363643" y="3890600"/>
              <a:ext cx="3891232" cy="291240"/>
            </a:xfrm>
            <a:prstGeom prst="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grpSp>
          <p:nvGrpSpPr>
            <p:cNvPr id="31" name="Group 30"/>
            <p:cNvGrpSpPr/>
            <p:nvPr/>
          </p:nvGrpSpPr>
          <p:grpSpPr>
            <a:xfrm>
              <a:off x="3363643" y="1584751"/>
              <a:ext cx="1985962" cy="2594432"/>
              <a:chOff x="3220768" y="1584751"/>
              <a:chExt cx="1985962" cy="2594432"/>
            </a:xfrm>
          </p:grpSpPr>
          <p:pic>
            <p:nvPicPr>
              <p:cNvPr id="25" name="Picture 24"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1584751"/>
                <a:ext cx="1323975" cy="2112055"/>
              </a:xfrm>
              <a:prstGeom prst="rect">
                <a:avLst/>
              </a:prstGeom>
            </p:spPr>
          </p:pic>
          <p:pic>
            <p:nvPicPr>
              <p:cNvPr id="27" name="Picture 26"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0768" y="2067128"/>
                <a:ext cx="1323975" cy="2112055"/>
              </a:xfrm>
              <a:prstGeom prst="rect">
                <a:avLst/>
              </a:prstGeom>
            </p:spPr>
          </p:pic>
          <p:pic>
            <p:nvPicPr>
              <p:cNvPr id="28" name="Picture 27"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485" y="2067128"/>
                <a:ext cx="1323975" cy="2112055"/>
              </a:xfrm>
              <a:prstGeom prst="rect">
                <a:avLst/>
              </a:prstGeom>
            </p:spPr>
          </p:pic>
          <p:pic>
            <p:nvPicPr>
              <p:cNvPr id="29" name="Picture 28" descr="spartina.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2755" y="2067128"/>
                <a:ext cx="1323975" cy="2112055"/>
              </a:xfrm>
              <a:prstGeom prst="rect">
                <a:avLst/>
              </a:prstGeom>
            </p:spPr>
          </p:pic>
        </p:grpSp>
        <p:grpSp>
          <p:nvGrpSpPr>
            <p:cNvPr id="32" name="Group 31"/>
            <p:cNvGrpSpPr/>
            <p:nvPr/>
          </p:nvGrpSpPr>
          <p:grpSpPr>
            <a:xfrm>
              <a:off x="5386723" y="2963532"/>
              <a:ext cx="1599690" cy="1202433"/>
              <a:chOff x="161542" y="1682945"/>
              <a:chExt cx="1599690" cy="1202433"/>
            </a:xfrm>
          </p:grpSpPr>
          <p:grpSp>
            <p:nvGrpSpPr>
              <p:cNvPr id="33" name="Group 32"/>
              <p:cNvGrpSpPr/>
              <p:nvPr/>
            </p:nvGrpSpPr>
            <p:grpSpPr>
              <a:xfrm>
                <a:off x="455917" y="2019539"/>
                <a:ext cx="977196" cy="581382"/>
                <a:chOff x="229509" y="1560549"/>
                <a:chExt cx="1450493" cy="872073"/>
              </a:xfrm>
            </p:grpSpPr>
            <p:pic>
              <p:nvPicPr>
                <p:cNvPr id="35" name="Picture 3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36" name="Picture 3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37" name="Picture 3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38" name="Picture 37"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39" name="Picture 38"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34" name="Picture 33"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nvGrpSpPr>
            <p:cNvPr id="40" name="Group 39"/>
            <p:cNvGrpSpPr/>
            <p:nvPr/>
          </p:nvGrpSpPr>
          <p:grpSpPr>
            <a:xfrm>
              <a:off x="3589442" y="2646773"/>
              <a:ext cx="1599690" cy="1202433"/>
              <a:chOff x="161542" y="1682945"/>
              <a:chExt cx="1599690" cy="1202433"/>
            </a:xfrm>
          </p:grpSpPr>
          <p:grpSp>
            <p:nvGrpSpPr>
              <p:cNvPr id="41" name="Group 40"/>
              <p:cNvGrpSpPr/>
              <p:nvPr/>
            </p:nvGrpSpPr>
            <p:grpSpPr>
              <a:xfrm>
                <a:off x="455917" y="2019539"/>
                <a:ext cx="977196" cy="581382"/>
                <a:chOff x="229509" y="1560549"/>
                <a:chExt cx="1450493" cy="872073"/>
              </a:xfrm>
            </p:grpSpPr>
            <p:pic>
              <p:nvPicPr>
                <p:cNvPr id="43" name="Picture 42"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229509" y="1560549"/>
                  <a:ext cx="503899" cy="581382"/>
                </a:xfrm>
                <a:prstGeom prst="rect">
                  <a:avLst/>
                </a:prstGeom>
              </p:spPr>
            </p:pic>
            <p:pic>
              <p:nvPicPr>
                <p:cNvPr id="44" name="Picture 43"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702806" y="1560549"/>
                  <a:ext cx="503899" cy="581382"/>
                </a:xfrm>
                <a:prstGeom prst="rect">
                  <a:avLst/>
                </a:prstGeom>
              </p:spPr>
            </p:pic>
            <p:pic>
              <p:nvPicPr>
                <p:cNvPr id="45" name="Picture 44"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1176103" y="1560549"/>
                  <a:ext cx="503899" cy="581382"/>
                </a:xfrm>
                <a:prstGeom prst="rect">
                  <a:avLst/>
                </a:prstGeom>
              </p:spPr>
            </p:pic>
            <p:pic>
              <p:nvPicPr>
                <p:cNvPr id="46" name="Picture 45"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457392" y="1851240"/>
                  <a:ext cx="503899" cy="581382"/>
                </a:xfrm>
                <a:prstGeom prst="rect">
                  <a:avLst/>
                </a:prstGeom>
              </p:spPr>
            </p:pic>
            <p:pic>
              <p:nvPicPr>
                <p:cNvPr id="47" name="Picture 46" descr="individualoyster.tif"/>
                <p:cNvPicPr>
                  <a:picLocks noChangeAspect="1"/>
                </p:cNvPicPr>
                <p:nvPr/>
              </p:nvPicPr>
              <p:blipFill rotWithShape="1">
                <a:blip r:embed="rId3">
                  <a:extLst>
                    <a:ext uri="{28A0092B-C50C-407E-A947-70E740481C1C}">
                      <a14:useLocalDpi xmlns:a14="http://schemas.microsoft.com/office/drawing/2010/main" val="0"/>
                    </a:ext>
                  </a:extLst>
                </a:blip>
                <a:srcRect l="54549" t="37822" r="28048" b="32122"/>
                <a:stretch/>
              </p:blipFill>
              <p:spPr>
                <a:xfrm>
                  <a:off x="991892" y="1851240"/>
                  <a:ext cx="503899" cy="581382"/>
                </a:xfrm>
                <a:prstGeom prst="rect">
                  <a:avLst/>
                </a:prstGeom>
              </p:spPr>
            </p:pic>
          </p:grpSp>
          <p:pic>
            <p:nvPicPr>
              <p:cNvPr id="42" name="Picture 41" descr="cage.t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42" y="1682945"/>
                <a:ext cx="1599690" cy="1202433"/>
              </a:xfrm>
              <a:prstGeom prst="rect">
                <a:avLst/>
              </a:prstGeom>
            </p:spPr>
          </p:pic>
        </p:grpSp>
      </p:grpSp>
      <p:sp>
        <p:nvSpPr>
          <p:cNvPr id="51" name="Right Bracket 50"/>
          <p:cNvSpPr/>
          <p:nvPr/>
        </p:nvSpPr>
        <p:spPr>
          <a:xfrm flipH="1">
            <a:off x="1575725" y="1839005"/>
            <a:ext cx="349184" cy="2569724"/>
          </a:xfrm>
          <a:prstGeom prst="rightBracket">
            <a:avLst/>
          </a:prstGeom>
          <a:ln w="762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3" name="TextBox 52"/>
          <p:cNvSpPr txBox="1"/>
          <p:nvPr/>
        </p:nvSpPr>
        <p:spPr>
          <a:xfrm>
            <a:off x="1832141" y="4345107"/>
            <a:ext cx="1889125" cy="369332"/>
          </a:xfrm>
          <a:prstGeom prst="rect">
            <a:avLst/>
          </a:prstGeom>
          <a:noFill/>
        </p:spPr>
        <p:txBody>
          <a:bodyPr wrap="square" rtlCol="0">
            <a:spAutoFit/>
          </a:bodyPr>
          <a:lstStyle/>
          <a:p>
            <a:pPr algn="ctr"/>
            <a:r>
              <a:rPr lang="en-US" dirty="0" smtClean="0">
                <a:solidFill>
                  <a:schemeClr val="tx1">
                    <a:lumMod val="65000"/>
                    <a:lumOff val="35000"/>
                  </a:schemeClr>
                </a:solidFill>
              </a:rPr>
              <a:t>3 replicates</a:t>
            </a:r>
            <a:endParaRPr lang="en-US" dirty="0">
              <a:solidFill>
                <a:schemeClr val="tx1">
                  <a:lumMod val="65000"/>
                  <a:lumOff val="35000"/>
                </a:schemeClr>
              </a:solidFill>
            </a:endParaRPr>
          </a:p>
        </p:txBody>
      </p:sp>
      <p:sp>
        <p:nvSpPr>
          <p:cNvPr id="55" name="TextBox 54"/>
          <p:cNvSpPr txBox="1"/>
          <p:nvPr/>
        </p:nvSpPr>
        <p:spPr>
          <a:xfrm>
            <a:off x="5028761" y="4345107"/>
            <a:ext cx="3891232" cy="369332"/>
          </a:xfrm>
          <a:prstGeom prst="rect">
            <a:avLst/>
          </a:prstGeom>
          <a:noFill/>
        </p:spPr>
        <p:txBody>
          <a:bodyPr wrap="square" rtlCol="0">
            <a:spAutoFit/>
          </a:bodyPr>
          <a:lstStyle/>
          <a:p>
            <a:pPr algn="ctr"/>
            <a:r>
              <a:rPr lang="en-US" dirty="0" smtClean="0">
                <a:solidFill>
                  <a:schemeClr val="tx1">
                    <a:lumMod val="65000"/>
                    <a:lumOff val="35000"/>
                  </a:schemeClr>
                </a:solidFill>
              </a:rPr>
              <a:t>eelgrass vs. no eelgrass</a:t>
            </a:r>
            <a:endParaRPr lang="en-US" dirty="0">
              <a:solidFill>
                <a:schemeClr val="tx1">
                  <a:lumMod val="65000"/>
                  <a:lumOff val="35000"/>
                </a:schemeClr>
              </a:solidFill>
            </a:endParaRPr>
          </a:p>
        </p:txBody>
      </p:sp>
      <p:sp>
        <p:nvSpPr>
          <p:cNvPr id="56" name="TextBox 55"/>
          <p:cNvSpPr txBox="1"/>
          <p:nvPr/>
        </p:nvSpPr>
        <p:spPr>
          <a:xfrm>
            <a:off x="3605429" y="3349471"/>
            <a:ext cx="1309338" cy="646331"/>
          </a:xfrm>
          <a:prstGeom prst="rect">
            <a:avLst/>
          </a:prstGeom>
          <a:noFill/>
        </p:spPr>
        <p:txBody>
          <a:bodyPr wrap="square" rtlCol="0">
            <a:spAutoFit/>
          </a:bodyPr>
          <a:lstStyle/>
          <a:p>
            <a:pPr algn="ctr"/>
            <a:r>
              <a:rPr lang="en-US" dirty="0">
                <a:solidFill>
                  <a:schemeClr val="tx1">
                    <a:lumMod val="65000"/>
                    <a:lumOff val="35000"/>
                  </a:schemeClr>
                </a:solidFill>
              </a:rPr>
              <a:t>o</a:t>
            </a:r>
            <a:r>
              <a:rPr lang="en-US" dirty="0" smtClean="0">
                <a:solidFill>
                  <a:schemeClr val="tx1">
                    <a:lumMod val="65000"/>
                    <a:lumOff val="35000"/>
                  </a:schemeClr>
                </a:solidFill>
              </a:rPr>
              <a:t>utplant to 5 sites</a:t>
            </a:r>
            <a:endParaRPr lang="en-US" dirty="0">
              <a:solidFill>
                <a:schemeClr val="tx1">
                  <a:lumMod val="65000"/>
                  <a:lumOff val="35000"/>
                </a:schemeClr>
              </a:solidFill>
            </a:endParaRPr>
          </a:p>
        </p:txBody>
      </p:sp>
      <p:sp>
        <p:nvSpPr>
          <p:cNvPr id="57" name="TextBox 56"/>
          <p:cNvSpPr txBox="1"/>
          <p:nvPr/>
        </p:nvSpPr>
        <p:spPr>
          <a:xfrm>
            <a:off x="265888" y="2853573"/>
            <a:ext cx="1008889" cy="64633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smtClean="0">
                <a:solidFill>
                  <a:schemeClr val="tx1">
                    <a:lumMod val="65000"/>
                    <a:lumOff val="35000"/>
                  </a:schemeClr>
                </a:solidFill>
              </a:rPr>
              <a:t>150 oysters</a:t>
            </a:r>
            <a:endParaRPr lang="en-US" dirty="0">
              <a:solidFill>
                <a:schemeClr val="tx1">
                  <a:lumMod val="65000"/>
                  <a:lumOff val="35000"/>
                </a:schemeClr>
              </a:solidFill>
            </a:endParaRPr>
          </a:p>
        </p:txBody>
      </p:sp>
      <p:sp>
        <p:nvSpPr>
          <p:cNvPr id="4" name="Bent Arrow 3"/>
          <p:cNvSpPr/>
          <p:nvPr/>
        </p:nvSpPr>
        <p:spPr>
          <a:xfrm rot="10800000">
            <a:off x="3467614" y="5150834"/>
            <a:ext cx="1974744" cy="957966"/>
          </a:xfrm>
          <a:prstGeom prst="ben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tx1"/>
              </a:solidFill>
            </a:endParaRPr>
          </a:p>
        </p:txBody>
      </p:sp>
      <p:sp>
        <p:nvSpPr>
          <p:cNvPr id="52" name="Right Bracket 51"/>
          <p:cNvSpPr/>
          <p:nvPr/>
        </p:nvSpPr>
        <p:spPr>
          <a:xfrm rot="16200000" flipH="1">
            <a:off x="6799785" y="2768823"/>
            <a:ext cx="349184" cy="3891232"/>
          </a:xfrm>
          <a:prstGeom prst="rightBracket">
            <a:avLst/>
          </a:prstGeom>
          <a:ln w="762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9" name="TextBox 58"/>
          <p:cNvSpPr txBox="1"/>
          <p:nvPr/>
        </p:nvSpPr>
        <p:spPr>
          <a:xfrm>
            <a:off x="6745810" y="5294700"/>
            <a:ext cx="2174183" cy="1200329"/>
          </a:xfrm>
          <a:prstGeom prst="rect">
            <a:avLst/>
          </a:prstGeom>
          <a:noFill/>
        </p:spPr>
        <p:txBody>
          <a:bodyPr wrap="square" rtlCol="0">
            <a:spAutoFit/>
          </a:bodyPr>
          <a:lstStyle/>
          <a:p>
            <a:pPr algn="ctr"/>
            <a:r>
              <a:rPr lang="en-US" dirty="0" smtClean="0">
                <a:solidFill>
                  <a:schemeClr val="tx1">
                    <a:lumMod val="65000"/>
                    <a:lumOff val="35000"/>
                  </a:schemeClr>
                </a:solidFill>
              </a:rPr>
              <a:t>Water chemistry data (temperature, dissolved oxygen)</a:t>
            </a:r>
            <a:endParaRPr lang="en-US" dirty="0">
              <a:solidFill>
                <a:schemeClr val="tx1">
                  <a:lumMod val="65000"/>
                  <a:lumOff val="35000"/>
                </a:schemeClr>
              </a:solidFill>
            </a:endParaRPr>
          </a:p>
        </p:txBody>
      </p:sp>
      <p:sp>
        <p:nvSpPr>
          <p:cNvPr id="60" name="Bent Arrow 59"/>
          <p:cNvSpPr/>
          <p:nvPr/>
        </p:nvSpPr>
        <p:spPr>
          <a:xfrm rot="10800000" flipH="1">
            <a:off x="5548935" y="5150838"/>
            <a:ext cx="1068632" cy="1159558"/>
          </a:xfrm>
          <a:prstGeom prst="ben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tx1"/>
              </a:solidFill>
            </a:endParaRPr>
          </a:p>
        </p:txBody>
      </p:sp>
      <p:sp>
        <p:nvSpPr>
          <p:cNvPr id="24" name="Rounded Rectangle 23"/>
          <p:cNvSpPr/>
          <p:nvPr/>
        </p:nvSpPr>
        <p:spPr>
          <a:xfrm>
            <a:off x="265888" y="2798200"/>
            <a:ext cx="1008889" cy="701704"/>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65" name="Rounded Rectangle 64"/>
          <p:cNvSpPr/>
          <p:nvPr/>
        </p:nvSpPr>
        <p:spPr>
          <a:xfrm>
            <a:off x="6722453" y="5207937"/>
            <a:ext cx="2197540" cy="1410768"/>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nvGrpSpPr>
          <p:cNvPr id="30" name="Group 29"/>
          <p:cNvGrpSpPr/>
          <p:nvPr/>
        </p:nvGrpSpPr>
        <p:grpSpPr>
          <a:xfrm>
            <a:off x="1697286" y="5498604"/>
            <a:ext cx="1785613" cy="768380"/>
            <a:chOff x="2198508" y="5777513"/>
            <a:chExt cx="1785613" cy="768380"/>
          </a:xfrm>
        </p:grpSpPr>
        <p:sp>
          <p:nvSpPr>
            <p:cNvPr id="66" name="TextBox 65"/>
            <p:cNvSpPr txBox="1"/>
            <p:nvPr/>
          </p:nvSpPr>
          <p:spPr>
            <a:xfrm>
              <a:off x="2198508" y="5823783"/>
              <a:ext cx="1785613" cy="646331"/>
            </a:xfrm>
            <a:prstGeom prst="rect">
              <a:avLst/>
            </a:prstGeom>
            <a:noFill/>
          </p:spPr>
          <p:txBody>
            <a:bodyPr wrap="square" rtlCol="0">
              <a:spAutoFit/>
            </a:bodyPr>
            <a:lstStyle/>
            <a:p>
              <a:pPr algn="ctr"/>
              <a:r>
                <a:rPr lang="en-US" dirty="0" smtClean="0">
                  <a:solidFill>
                    <a:schemeClr val="tx1">
                      <a:lumMod val="65000"/>
                      <a:lumOff val="35000"/>
                    </a:schemeClr>
                  </a:solidFill>
                </a:rPr>
                <a:t>Protein extraction</a:t>
              </a:r>
              <a:endParaRPr lang="en-US" dirty="0">
                <a:solidFill>
                  <a:schemeClr val="tx1">
                    <a:lumMod val="65000"/>
                    <a:lumOff val="35000"/>
                  </a:schemeClr>
                </a:solidFill>
              </a:endParaRPr>
            </a:p>
          </p:txBody>
        </p:sp>
        <p:sp>
          <p:nvSpPr>
            <p:cNvPr id="69" name="Rounded Rectangle 68"/>
            <p:cNvSpPr/>
            <p:nvPr/>
          </p:nvSpPr>
          <p:spPr>
            <a:xfrm>
              <a:off x="2428595" y="5777513"/>
              <a:ext cx="1325439" cy="768380"/>
            </a:xfrm>
            <a:prstGeom prst="roundRect">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02672825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 y="510741"/>
            <a:ext cx="8913813" cy="914400"/>
          </a:xfrm>
        </p:spPr>
        <p:txBody>
          <a:bodyPr>
            <a:noAutofit/>
          </a:bodyPr>
          <a:lstStyle/>
          <a:p>
            <a:r>
              <a:rPr lang="en-US" sz="4600" b="1" dirty="0" smtClean="0">
                <a:latin typeface="Encode Sans Normal"/>
                <a:cs typeface="Encode Sans Normal"/>
              </a:rPr>
              <a:t>Eelgrass Presence</a:t>
            </a:r>
            <a:endParaRPr lang="en-US" sz="4600" b="1" dirty="0"/>
          </a:p>
        </p:txBody>
      </p:sp>
      <p:sp>
        <p:nvSpPr>
          <p:cNvPr id="9" name="Content Placeholder 2"/>
          <p:cNvSpPr>
            <a:spLocks noGrp="1"/>
          </p:cNvSpPr>
          <p:nvPr>
            <p:ph idx="1"/>
          </p:nvPr>
        </p:nvSpPr>
        <p:spPr>
          <a:xfrm>
            <a:off x="405847" y="5205148"/>
            <a:ext cx="8342291" cy="1219413"/>
          </a:xfrm>
        </p:spPr>
        <p:txBody>
          <a:bodyPr>
            <a:normAutofit fontScale="92500"/>
          </a:bodyPr>
          <a:lstStyle/>
          <a:p>
            <a:r>
              <a:rPr lang="en-US" dirty="0" smtClean="0">
                <a:solidFill>
                  <a:schemeClr val="tx1"/>
                </a:solidFill>
              </a:rPr>
              <a:t>Does </a:t>
            </a:r>
            <a:r>
              <a:rPr lang="en-US" dirty="0">
                <a:solidFill>
                  <a:schemeClr val="tx1"/>
                </a:solidFill>
              </a:rPr>
              <a:t>eelgrass </a:t>
            </a:r>
            <a:r>
              <a:rPr lang="en-US" dirty="0" smtClean="0">
                <a:solidFill>
                  <a:schemeClr val="tx1"/>
                </a:solidFill>
              </a:rPr>
              <a:t>impact respiration physiology?</a:t>
            </a:r>
          </a:p>
          <a:p>
            <a:pPr lvl="1"/>
            <a:r>
              <a:rPr lang="en-US" dirty="0" smtClean="0">
                <a:solidFill>
                  <a:schemeClr val="tx1"/>
                </a:solidFill>
              </a:rPr>
              <a:t>Positive: Decreased expression of proteins involved in oxidative stress</a:t>
            </a:r>
          </a:p>
          <a:p>
            <a:pPr lvl="1"/>
            <a:r>
              <a:rPr lang="en-US" dirty="0" smtClean="0">
                <a:solidFill>
                  <a:schemeClr val="tx1"/>
                </a:solidFill>
              </a:rPr>
              <a:t>Negative: Increased expression </a:t>
            </a:r>
            <a:r>
              <a:rPr lang="en-US" dirty="0">
                <a:solidFill>
                  <a:schemeClr val="tx1"/>
                </a:solidFill>
              </a:rPr>
              <a:t>of proteins </a:t>
            </a:r>
            <a:r>
              <a:rPr lang="en-US" dirty="0" smtClean="0">
                <a:solidFill>
                  <a:schemeClr val="tx1"/>
                </a:solidFill>
              </a:rPr>
              <a:t>involved in oxidative stress</a:t>
            </a:r>
            <a:endParaRPr lang="en-US" dirty="0">
              <a:solidFill>
                <a:schemeClr val="tx1"/>
              </a:solidFill>
            </a:endParaRPr>
          </a:p>
        </p:txBody>
      </p:sp>
      <p:pic>
        <p:nvPicPr>
          <p:cNvPr id="3" name="Picture 2" descr="Eelgrass-pH-DO.pdf"/>
          <p:cNvPicPr>
            <a:picLocks noChangeAspect="1"/>
          </p:cNvPicPr>
          <p:nvPr/>
        </p:nvPicPr>
        <p:blipFill rotWithShape="1">
          <a:blip r:embed="rId3">
            <a:extLst>
              <a:ext uri="{28A0092B-C50C-407E-A947-70E740481C1C}">
                <a14:useLocalDpi xmlns:a14="http://schemas.microsoft.com/office/drawing/2010/main" val="0"/>
              </a:ext>
            </a:extLst>
          </a:blip>
          <a:srcRect l="3742" t="16784" r="3668" b="3542"/>
          <a:stretch/>
        </p:blipFill>
        <p:spPr>
          <a:xfrm>
            <a:off x="232335" y="1725691"/>
            <a:ext cx="8683859" cy="3321146"/>
          </a:xfrm>
          <a:prstGeom prst="rect">
            <a:avLst/>
          </a:prstGeom>
        </p:spPr>
      </p:pic>
      <p:sp>
        <p:nvSpPr>
          <p:cNvPr id="4" name="Rectangle 3"/>
          <p:cNvSpPr/>
          <p:nvPr/>
        </p:nvSpPr>
        <p:spPr>
          <a:xfrm rot="19508262">
            <a:off x="1129981" y="2515812"/>
            <a:ext cx="1656458" cy="523220"/>
          </a:xfrm>
          <a:prstGeom prst="rect">
            <a:avLst/>
          </a:prstGeom>
        </p:spPr>
        <p:txBody>
          <a:bodyPr wrap="square">
            <a:spAutoFit/>
          </a:bodyPr>
          <a:lstStyle/>
          <a:p>
            <a:pPr algn="ctr"/>
            <a:r>
              <a:rPr lang="en-US" sz="1400" dirty="0" smtClean="0"/>
              <a:t>Increased photosynthesis</a:t>
            </a:r>
          </a:p>
        </p:txBody>
      </p:sp>
      <p:sp>
        <p:nvSpPr>
          <p:cNvPr id="10" name="Rectangle 9"/>
          <p:cNvSpPr/>
          <p:nvPr/>
        </p:nvSpPr>
        <p:spPr>
          <a:xfrm rot="2007649">
            <a:off x="6885064" y="2629254"/>
            <a:ext cx="1656458" cy="523220"/>
          </a:xfrm>
          <a:prstGeom prst="rect">
            <a:avLst/>
          </a:prstGeom>
        </p:spPr>
        <p:txBody>
          <a:bodyPr wrap="square">
            <a:spAutoFit/>
          </a:bodyPr>
          <a:lstStyle/>
          <a:p>
            <a:r>
              <a:rPr lang="en-US" sz="1400" dirty="0" smtClean="0"/>
              <a:t>Decreased photosynthesis</a:t>
            </a:r>
            <a:endParaRPr lang="en-US" sz="1400" dirty="0"/>
          </a:p>
        </p:txBody>
      </p:sp>
    </p:spTree>
    <p:extLst>
      <p:ext uri="{BB962C8B-B14F-4D97-AF65-F5344CB8AC3E}">
        <p14:creationId xmlns:p14="http://schemas.microsoft.com/office/powerpoint/2010/main" val="26828241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sp>
        <p:nvSpPr>
          <p:cNvPr id="3" name="Content Placeholder 2"/>
          <p:cNvSpPr>
            <a:spLocks noGrp="1"/>
          </p:cNvSpPr>
          <p:nvPr>
            <p:ph idx="1"/>
          </p:nvPr>
        </p:nvSpPr>
        <p:spPr>
          <a:xfrm>
            <a:off x="782242" y="2347282"/>
            <a:ext cx="3682654" cy="2064312"/>
          </a:xfrm>
        </p:spPr>
        <p:txBody>
          <a:bodyPr>
            <a:noAutofit/>
          </a:bodyPr>
          <a:lstStyle/>
          <a:p>
            <a:pPr>
              <a:lnSpc>
                <a:spcPct val="80000"/>
              </a:lnSpc>
            </a:pPr>
            <a:r>
              <a:rPr lang="en-US" sz="2800" dirty="0" smtClean="0"/>
              <a:t>Introduction</a:t>
            </a:r>
          </a:p>
          <a:p>
            <a:pPr>
              <a:lnSpc>
                <a:spcPct val="80000"/>
              </a:lnSpc>
            </a:pPr>
            <a:r>
              <a:rPr lang="en-US" sz="2800" dirty="0" smtClean="0"/>
              <a:t>Research </a:t>
            </a:r>
            <a:r>
              <a:rPr lang="en-US" sz="2800" dirty="0" smtClean="0"/>
              <a:t>objectives</a:t>
            </a:r>
          </a:p>
        </p:txBody>
      </p:sp>
      <p:pic>
        <p:nvPicPr>
          <p:cNvPr id="4" name="Picture 3" descr="35433815@N08_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9630" y="2028725"/>
            <a:ext cx="1905000" cy="1905000"/>
          </a:xfrm>
          <a:prstGeom prst="rect">
            <a:avLst/>
          </a:prstGeom>
        </p:spPr>
      </p:pic>
      <p:pic>
        <p:nvPicPr>
          <p:cNvPr id="5" name="Picture 4" descr="2af91314-9915-11e6-9c11-4c4dc142898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4630" y="2028725"/>
            <a:ext cx="2144767" cy="1883830"/>
          </a:xfrm>
          <a:prstGeom prst="rect">
            <a:avLst/>
          </a:prstGeom>
        </p:spPr>
      </p:pic>
      <p:pic>
        <p:nvPicPr>
          <p:cNvPr id="6" name="Picture 5" descr="safs_logo300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3318" y="4205114"/>
            <a:ext cx="1182624" cy="1953768"/>
          </a:xfrm>
          <a:prstGeom prst="rect">
            <a:avLst/>
          </a:prstGeom>
        </p:spPr>
      </p:pic>
      <p:sp>
        <p:nvSpPr>
          <p:cNvPr id="7" name="Rectangle 6"/>
          <p:cNvSpPr/>
          <p:nvPr/>
        </p:nvSpPr>
        <p:spPr>
          <a:xfrm>
            <a:off x="6987196" y="6427202"/>
            <a:ext cx="1926617" cy="230832"/>
          </a:xfrm>
          <a:prstGeom prst="rect">
            <a:avLst/>
          </a:prstGeom>
        </p:spPr>
        <p:txBody>
          <a:bodyPr wrap="none">
            <a:spAutoFit/>
          </a:bodyPr>
          <a:lstStyle/>
          <a:p>
            <a:r>
              <a:rPr lang="en-US" sz="900" dirty="0" smtClean="0"/>
              <a:t>Title Photo from </a:t>
            </a:r>
            <a:r>
              <a:rPr lang="en-US" sz="900" dirty="0" err="1" smtClean="0"/>
              <a:t>Willapa</a:t>
            </a:r>
            <a:r>
              <a:rPr lang="en-US" sz="900" dirty="0" smtClean="0"/>
              <a:t> Oysters</a:t>
            </a:r>
            <a:endParaRPr lang="en-US" sz="900" dirty="0"/>
          </a:p>
        </p:txBody>
      </p:sp>
    </p:spTree>
    <p:extLst>
      <p:ext uri="{BB962C8B-B14F-4D97-AF65-F5344CB8AC3E}">
        <p14:creationId xmlns:p14="http://schemas.microsoft.com/office/powerpoint/2010/main" val="7069318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sp>
        <p:nvSpPr>
          <p:cNvPr id="3" name="Content Placeholder 2"/>
          <p:cNvSpPr>
            <a:spLocks noGrp="1"/>
          </p:cNvSpPr>
          <p:nvPr>
            <p:ph idx="1"/>
          </p:nvPr>
        </p:nvSpPr>
        <p:spPr>
          <a:xfrm>
            <a:off x="782242" y="2347282"/>
            <a:ext cx="3682654" cy="2064312"/>
          </a:xfrm>
        </p:spPr>
        <p:txBody>
          <a:bodyPr>
            <a:noAutofit/>
          </a:bodyPr>
          <a:lstStyle/>
          <a:p>
            <a:pPr>
              <a:lnSpc>
                <a:spcPct val="80000"/>
              </a:lnSpc>
            </a:pPr>
            <a:r>
              <a:rPr lang="en-US" sz="2800" dirty="0" smtClean="0"/>
              <a:t>Introduction</a:t>
            </a:r>
          </a:p>
          <a:p>
            <a:pPr>
              <a:lnSpc>
                <a:spcPct val="80000"/>
              </a:lnSpc>
            </a:pPr>
            <a:r>
              <a:rPr lang="en-US" sz="2800" dirty="0" smtClean="0"/>
              <a:t>Research </a:t>
            </a:r>
            <a:r>
              <a:rPr lang="en-US" sz="2800" dirty="0" smtClean="0"/>
              <a:t>objectives</a:t>
            </a:r>
          </a:p>
          <a:p>
            <a:pPr>
              <a:lnSpc>
                <a:spcPct val="80000"/>
              </a:lnSpc>
            </a:pPr>
            <a:r>
              <a:rPr lang="en-US" sz="2800" dirty="0" smtClean="0"/>
              <a:t>Why?</a:t>
            </a:r>
          </a:p>
        </p:txBody>
      </p:sp>
      <p:pic>
        <p:nvPicPr>
          <p:cNvPr id="4" name="Picture 3" descr="35433815@N08_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9630" y="2028725"/>
            <a:ext cx="1905000" cy="1905000"/>
          </a:xfrm>
          <a:prstGeom prst="rect">
            <a:avLst/>
          </a:prstGeom>
        </p:spPr>
      </p:pic>
      <p:pic>
        <p:nvPicPr>
          <p:cNvPr id="5" name="Picture 4" descr="2af91314-9915-11e6-9c11-4c4dc142898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4630" y="2028725"/>
            <a:ext cx="2144767" cy="1883830"/>
          </a:xfrm>
          <a:prstGeom prst="rect">
            <a:avLst/>
          </a:prstGeom>
        </p:spPr>
      </p:pic>
      <p:pic>
        <p:nvPicPr>
          <p:cNvPr id="6" name="Picture 5" descr="safs_logo300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3318" y="4205114"/>
            <a:ext cx="1182624" cy="1953768"/>
          </a:xfrm>
          <a:prstGeom prst="rect">
            <a:avLst/>
          </a:prstGeom>
        </p:spPr>
      </p:pic>
      <p:sp>
        <p:nvSpPr>
          <p:cNvPr id="7" name="Rectangle 6"/>
          <p:cNvSpPr/>
          <p:nvPr/>
        </p:nvSpPr>
        <p:spPr>
          <a:xfrm>
            <a:off x="6987196" y="6427202"/>
            <a:ext cx="1926617" cy="230832"/>
          </a:xfrm>
          <a:prstGeom prst="rect">
            <a:avLst/>
          </a:prstGeom>
        </p:spPr>
        <p:txBody>
          <a:bodyPr wrap="none">
            <a:spAutoFit/>
          </a:bodyPr>
          <a:lstStyle/>
          <a:p>
            <a:r>
              <a:rPr lang="en-US" sz="900" dirty="0" smtClean="0"/>
              <a:t>Title Photo from </a:t>
            </a:r>
            <a:r>
              <a:rPr lang="en-US" sz="900" dirty="0" err="1" smtClean="0"/>
              <a:t>Willapa</a:t>
            </a:r>
            <a:r>
              <a:rPr lang="en-US" sz="900" dirty="0" smtClean="0"/>
              <a:t> Oysters</a:t>
            </a:r>
            <a:endParaRPr lang="en-US" sz="900" dirty="0"/>
          </a:p>
        </p:txBody>
      </p:sp>
    </p:spTree>
    <p:extLst>
      <p:ext uri="{BB962C8B-B14F-4D97-AF65-F5344CB8AC3E}">
        <p14:creationId xmlns:p14="http://schemas.microsoft.com/office/powerpoint/2010/main" val="7069318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600" b="1" dirty="0" smtClean="0">
                <a:latin typeface="Encode Sans Normal"/>
                <a:cs typeface="Encode Sans Normal"/>
              </a:rPr>
              <a:t>Outline</a:t>
            </a:r>
            <a:endParaRPr lang="en-US" sz="4600" b="1" dirty="0">
              <a:latin typeface="Encode Sans Normal"/>
              <a:cs typeface="Encode Sans Normal"/>
            </a:endParaRPr>
          </a:p>
        </p:txBody>
      </p:sp>
      <p:sp>
        <p:nvSpPr>
          <p:cNvPr id="3" name="Content Placeholder 2"/>
          <p:cNvSpPr>
            <a:spLocks noGrp="1"/>
          </p:cNvSpPr>
          <p:nvPr>
            <p:ph idx="1"/>
          </p:nvPr>
        </p:nvSpPr>
        <p:spPr>
          <a:xfrm>
            <a:off x="782242" y="2347282"/>
            <a:ext cx="3682654" cy="2064312"/>
          </a:xfrm>
        </p:spPr>
        <p:txBody>
          <a:bodyPr>
            <a:noAutofit/>
          </a:bodyPr>
          <a:lstStyle/>
          <a:p>
            <a:pPr>
              <a:lnSpc>
                <a:spcPct val="80000"/>
              </a:lnSpc>
            </a:pPr>
            <a:r>
              <a:rPr lang="en-US" sz="2800" dirty="0" smtClean="0"/>
              <a:t>Introduction</a:t>
            </a:r>
          </a:p>
          <a:p>
            <a:pPr>
              <a:lnSpc>
                <a:spcPct val="80000"/>
              </a:lnSpc>
            </a:pPr>
            <a:r>
              <a:rPr lang="en-US" sz="2800" dirty="0" smtClean="0"/>
              <a:t>Research </a:t>
            </a:r>
            <a:r>
              <a:rPr lang="en-US" sz="2800" dirty="0" smtClean="0"/>
              <a:t>objectives</a:t>
            </a:r>
          </a:p>
          <a:p>
            <a:pPr>
              <a:lnSpc>
                <a:spcPct val="80000"/>
              </a:lnSpc>
            </a:pPr>
            <a:r>
              <a:rPr lang="en-US" sz="2800" dirty="0" smtClean="0"/>
              <a:t>Why?</a:t>
            </a:r>
          </a:p>
          <a:p>
            <a:pPr>
              <a:lnSpc>
                <a:spcPct val="80000"/>
              </a:lnSpc>
            </a:pPr>
            <a:r>
              <a:rPr lang="en-US" sz="2800" dirty="0" smtClean="0"/>
              <a:t>Preliminary Results</a:t>
            </a:r>
          </a:p>
        </p:txBody>
      </p:sp>
      <p:pic>
        <p:nvPicPr>
          <p:cNvPr id="4" name="Picture 3" descr="35433815@N08_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9630" y="2028725"/>
            <a:ext cx="1905000" cy="1905000"/>
          </a:xfrm>
          <a:prstGeom prst="rect">
            <a:avLst/>
          </a:prstGeom>
        </p:spPr>
      </p:pic>
      <p:pic>
        <p:nvPicPr>
          <p:cNvPr id="5" name="Picture 4" descr="2af91314-9915-11e6-9c11-4c4dc142898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4630" y="2028725"/>
            <a:ext cx="2144767" cy="1883830"/>
          </a:xfrm>
          <a:prstGeom prst="rect">
            <a:avLst/>
          </a:prstGeom>
        </p:spPr>
      </p:pic>
      <p:pic>
        <p:nvPicPr>
          <p:cNvPr id="6" name="Picture 5" descr="safs_logo300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3318" y="4205114"/>
            <a:ext cx="1182624" cy="1953768"/>
          </a:xfrm>
          <a:prstGeom prst="rect">
            <a:avLst/>
          </a:prstGeom>
        </p:spPr>
      </p:pic>
      <p:sp>
        <p:nvSpPr>
          <p:cNvPr id="7" name="Rectangle 6"/>
          <p:cNvSpPr/>
          <p:nvPr/>
        </p:nvSpPr>
        <p:spPr>
          <a:xfrm>
            <a:off x="6987196" y="6427202"/>
            <a:ext cx="1926617" cy="230832"/>
          </a:xfrm>
          <a:prstGeom prst="rect">
            <a:avLst/>
          </a:prstGeom>
        </p:spPr>
        <p:txBody>
          <a:bodyPr wrap="none">
            <a:spAutoFit/>
          </a:bodyPr>
          <a:lstStyle/>
          <a:p>
            <a:r>
              <a:rPr lang="en-US" sz="900" dirty="0" smtClean="0"/>
              <a:t>Title Photo from </a:t>
            </a:r>
            <a:r>
              <a:rPr lang="en-US" sz="900" dirty="0" err="1" smtClean="0"/>
              <a:t>Willapa</a:t>
            </a:r>
            <a:r>
              <a:rPr lang="en-US" sz="900" dirty="0" smtClean="0"/>
              <a:t> Oysters</a:t>
            </a:r>
            <a:endParaRPr lang="en-US" sz="900" dirty="0"/>
          </a:p>
        </p:txBody>
      </p:sp>
    </p:spTree>
    <p:extLst>
      <p:ext uri="{BB962C8B-B14F-4D97-AF65-F5344CB8AC3E}">
        <p14:creationId xmlns:p14="http://schemas.microsoft.com/office/powerpoint/2010/main" val="7069318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nc_23499353_preview_cropped.jpg"/>
          <p:cNvPicPr>
            <a:picLocks noChangeAspect="1"/>
          </p:cNvPicPr>
          <p:nvPr/>
        </p:nvPicPr>
        <p:blipFill rotWithShape="1">
          <a:blip r:embed="rId3" cstate="print">
            <a:extLst>
              <a:ext uri="{28A0092B-C50C-407E-A947-70E740481C1C}">
                <a14:useLocalDpi xmlns:a14="http://schemas.microsoft.com/office/drawing/2010/main" val="0"/>
              </a:ext>
            </a:extLst>
          </a:blip>
          <a:srcRect l="4731" t="555" r="8827" b="-555"/>
          <a:stretch/>
        </p:blipFill>
        <p:spPr>
          <a:xfrm>
            <a:off x="0" y="0"/>
            <a:ext cx="9144000" cy="6988441"/>
          </a:xfrm>
          <a:prstGeom prst="rect">
            <a:avLst/>
          </a:prstGeom>
        </p:spPr>
      </p:pic>
      <p:sp>
        <p:nvSpPr>
          <p:cNvPr id="2" name="Title 1"/>
          <p:cNvSpPr>
            <a:spLocks noGrp="1"/>
          </p:cNvSpPr>
          <p:nvPr>
            <p:ph type="title"/>
          </p:nvPr>
        </p:nvSpPr>
        <p:spPr>
          <a:xfrm>
            <a:off x="2381" y="510741"/>
            <a:ext cx="8913813" cy="914400"/>
          </a:xfrm>
        </p:spPr>
        <p:txBody>
          <a:bodyPr>
            <a:normAutofit fontScale="90000"/>
          </a:bodyPr>
          <a:lstStyle/>
          <a:p>
            <a:r>
              <a:rPr lang="en-US" sz="4600" b="1" dirty="0" smtClean="0">
                <a:latin typeface="Encode Sans Normal"/>
                <a:cs typeface="Encode Sans Normal"/>
              </a:rPr>
              <a:t>Oysters and the Ecosystem</a:t>
            </a:r>
            <a:endParaRPr lang="en-US" sz="4600" b="1" dirty="0"/>
          </a:p>
        </p:txBody>
      </p:sp>
      <p:sp>
        <p:nvSpPr>
          <p:cNvPr id="3" name="Rectangle 2"/>
          <p:cNvSpPr/>
          <p:nvPr/>
        </p:nvSpPr>
        <p:spPr>
          <a:xfrm>
            <a:off x="6905903" y="6681118"/>
            <a:ext cx="2236510" cy="230832"/>
          </a:xfrm>
          <a:prstGeom prst="rect">
            <a:avLst/>
          </a:prstGeom>
        </p:spPr>
        <p:txBody>
          <a:bodyPr wrap="none">
            <a:spAutoFit/>
          </a:bodyPr>
          <a:lstStyle/>
          <a:p>
            <a:r>
              <a:rPr lang="en-US" sz="900" dirty="0" smtClean="0">
                <a:solidFill>
                  <a:srgbClr val="FFFFFF"/>
                </a:solidFill>
              </a:rPr>
              <a:t>Photo from The Nature Conservancy</a:t>
            </a:r>
            <a:endParaRPr lang="en-US" sz="900" dirty="0">
              <a:solidFill>
                <a:srgbClr val="FFFFFF"/>
              </a:solidFill>
            </a:endParaRPr>
          </a:p>
        </p:txBody>
      </p:sp>
    </p:spTree>
    <p:extLst>
      <p:ext uri="{BB962C8B-B14F-4D97-AF65-F5344CB8AC3E}">
        <p14:creationId xmlns:p14="http://schemas.microsoft.com/office/powerpoint/2010/main" val="32524295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nc_23499353_preview_cropped.jpg"/>
          <p:cNvPicPr>
            <a:picLocks noChangeAspect="1"/>
          </p:cNvPicPr>
          <p:nvPr/>
        </p:nvPicPr>
        <p:blipFill rotWithShape="1">
          <a:blip r:embed="rId3" cstate="print">
            <a:extLst>
              <a:ext uri="{28A0092B-C50C-407E-A947-70E740481C1C}">
                <a14:useLocalDpi xmlns:a14="http://schemas.microsoft.com/office/drawing/2010/main" val="0"/>
              </a:ext>
            </a:extLst>
          </a:blip>
          <a:srcRect l="4731" t="555" r="8827" b="-555"/>
          <a:stretch/>
        </p:blipFill>
        <p:spPr>
          <a:xfrm>
            <a:off x="0" y="0"/>
            <a:ext cx="9144000" cy="6988441"/>
          </a:xfrm>
          <a:prstGeom prst="rect">
            <a:avLst/>
          </a:prstGeom>
        </p:spPr>
      </p:pic>
      <p:sp>
        <p:nvSpPr>
          <p:cNvPr id="2" name="Title 1"/>
          <p:cNvSpPr>
            <a:spLocks noGrp="1"/>
          </p:cNvSpPr>
          <p:nvPr>
            <p:ph type="title"/>
          </p:nvPr>
        </p:nvSpPr>
        <p:spPr>
          <a:xfrm>
            <a:off x="2381" y="510741"/>
            <a:ext cx="8913813" cy="914400"/>
          </a:xfrm>
        </p:spPr>
        <p:txBody>
          <a:bodyPr>
            <a:normAutofit fontScale="90000"/>
          </a:bodyPr>
          <a:lstStyle/>
          <a:p>
            <a:r>
              <a:rPr lang="en-US" sz="4600" b="1" dirty="0" smtClean="0">
                <a:latin typeface="Encode Sans Normal"/>
                <a:cs typeface="Encode Sans Normal"/>
              </a:rPr>
              <a:t>Oysters and the Ecosystem</a:t>
            </a:r>
            <a:endParaRPr lang="en-US" sz="4600" b="1" dirty="0"/>
          </a:p>
        </p:txBody>
      </p:sp>
      <p:sp>
        <p:nvSpPr>
          <p:cNvPr id="9" name="TextBox 8"/>
          <p:cNvSpPr txBox="1"/>
          <p:nvPr/>
        </p:nvSpPr>
        <p:spPr>
          <a:xfrm>
            <a:off x="1331184" y="2223595"/>
            <a:ext cx="1903960" cy="430887"/>
          </a:xfrm>
          <a:prstGeom prst="rect">
            <a:avLst/>
          </a:prstGeom>
          <a:solidFill>
            <a:schemeClr val="bg2">
              <a:lumMod val="60000"/>
              <a:lumOff val="40000"/>
            </a:schemeClr>
          </a:solidFill>
        </p:spPr>
        <p:txBody>
          <a:bodyPr wrap="square" rtlCol="0">
            <a:spAutoFit/>
          </a:bodyPr>
          <a:lstStyle/>
          <a:p>
            <a:pPr algn="ctr"/>
            <a:r>
              <a:rPr lang="en-US" sz="2200" dirty="0" smtClean="0"/>
              <a:t>fish habitat</a:t>
            </a:r>
            <a:endParaRPr lang="en-US" sz="2200" dirty="0"/>
          </a:p>
        </p:txBody>
      </p:sp>
      <p:sp>
        <p:nvSpPr>
          <p:cNvPr id="3" name="Rectangle 2"/>
          <p:cNvSpPr/>
          <p:nvPr/>
        </p:nvSpPr>
        <p:spPr>
          <a:xfrm>
            <a:off x="6905903" y="6681118"/>
            <a:ext cx="2236510" cy="230832"/>
          </a:xfrm>
          <a:prstGeom prst="rect">
            <a:avLst/>
          </a:prstGeom>
        </p:spPr>
        <p:txBody>
          <a:bodyPr wrap="none">
            <a:spAutoFit/>
          </a:bodyPr>
          <a:lstStyle/>
          <a:p>
            <a:r>
              <a:rPr lang="en-US" sz="900" dirty="0" smtClean="0">
                <a:solidFill>
                  <a:srgbClr val="FFFFFF"/>
                </a:solidFill>
              </a:rPr>
              <a:t>Photo from The Nature Conservancy</a:t>
            </a:r>
            <a:endParaRPr lang="en-US" sz="900" dirty="0">
              <a:solidFill>
                <a:srgbClr val="FFFFFF"/>
              </a:solidFill>
            </a:endParaRPr>
          </a:p>
        </p:txBody>
      </p:sp>
    </p:spTree>
    <p:extLst>
      <p:ext uri="{BB962C8B-B14F-4D97-AF65-F5344CB8AC3E}">
        <p14:creationId xmlns:p14="http://schemas.microsoft.com/office/powerpoint/2010/main" val="15019368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nc_23499353_preview_cropped.jpg"/>
          <p:cNvPicPr>
            <a:picLocks noChangeAspect="1"/>
          </p:cNvPicPr>
          <p:nvPr/>
        </p:nvPicPr>
        <p:blipFill rotWithShape="1">
          <a:blip r:embed="rId3" cstate="print">
            <a:extLst>
              <a:ext uri="{28A0092B-C50C-407E-A947-70E740481C1C}">
                <a14:useLocalDpi xmlns:a14="http://schemas.microsoft.com/office/drawing/2010/main" val="0"/>
              </a:ext>
            </a:extLst>
          </a:blip>
          <a:srcRect l="4731" t="555" r="8827" b="-555"/>
          <a:stretch/>
        </p:blipFill>
        <p:spPr>
          <a:xfrm>
            <a:off x="0" y="0"/>
            <a:ext cx="9144000" cy="6988441"/>
          </a:xfrm>
          <a:prstGeom prst="rect">
            <a:avLst/>
          </a:prstGeom>
        </p:spPr>
      </p:pic>
      <p:sp>
        <p:nvSpPr>
          <p:cNvPr id="2" name="Title 1"/>
          <p:cNvSpPr>
            <a:spLocks noGrp="1"/>
          </p:cNvSpPr>
          <p:nvPr>
            <p:ph type="title"/>
          </p:nvPr>
        </p:nvSpPr>
        <p:spPr>
          <a:xfrm>
            <a:off x="2381" y="510741"/>
            <a:ext cx="8913813" cy="914400"/>
          </a:xfrm>
        </p:spPr>
        <p:txBody>
          <a:bodyPr>
            <a:normAutofit fontScale="90000"/>
          </a:bodyPr>
          <a:lstStyle/>
          <a:p>
            <a:r>
              <a:rPr lang="en-US" sz="4600" b="1" dirty="0" smtClean="0">
                <a:latin typeface="Encode Sans Normal"/>
                <a:cs typeface="Encode Sans Normal"/>
              </a:rPr>
              <a:t>Oysters and the Ecosystem</a:t>
            </a:r>
            <a:endParaRPr lang="en-US" sz="4600" b="1" dirty="0"/>
          </a:p>
        </p:txBody>
      </p:sp>
      <p:sp>
        <p:nvSpPr>
          <p:cNvPr id="9" name="TextBox 8"/>
          <p:cNvSpPr txBox="1"/>
          <p:nvPr/>
        </p:nvSpPr>
        <p:spPr>
          <a:xfrm>
            <a:off x="1331184" y="2223595"/>
            <a:ext cx="1903960" cy="430887"/>
          </a:xfrm>
          <a:prstGeom prst="rect">
            <a:avLst/>
          </a:prstGeom>
          <a:solidFill>
            <a:schemeClr val="bg2">
              <a:lumMod val="60000"/>
              <a:lumOff val="40000"/>
            </a:schemeClr>
          </a:solidFill>
        </p:spPr>
        <p:txBody>
          <a:bodyPr wrap="square" rtlCol="0">
            <a:spAutoFit/>
          </a:bodyPr>
          <a:lstStyle/>
          <a:p>
            <a:pPr algn="ctr"/>
            <a:r>
              <a:rPr lang="en-US" sz="2200" dirty="0" smtClean="0"/>
              <a:t>fish habitat</a:t>
            </a:r>
            <a:endParaRPr lang="en-US" sz="2200" dirty="0"/>
          </a:p>
        </p:txBody>
      </p:sp>
      <p:sp>
        <p:nvSpPr>
          <p:cNvPr id="10" name="TextBox 9"/>
          <p:cNvSpPr txBox="1"/>
          <p:nvPr/>
        </p:nvSpPr>
        <p:spPr>
          <a:xfrm>
            <a:off x="4882058" y="3328707"/>
            <a:ext cx="3237542" cy="430887"/>
          </a:xfrm>
          <a:prstGeom prst="rect">
            <a:avLst/>
          </a:prstGeom>
          <a:solidFill>
            <a:schemeClr val="bg2">
              <a:lumMod val="60000"/>
              <a:lumOff val="40000"/>
            </a:schemeClr>
          </a:solidFill>
        </p:spPr>
        <p:txBody>
          <a:bodyPr wrap="square" rtlCol="0">
            <a:spAutoFit/>
          </a:bodyPr>
          <a:lstStyle/>
          <a:p>
            <a:pPr algn="ctr"/>
            <a:r>
              <a:rPr lang="en-US" sz="2200" dirty="0"/>
              <a:t>s</a:t>
            </a:r>
            <a:r>
              <a:rPr lang="en-US" sz="2200" dirty="0" smtClean="0"/>
              <a:t>horeline stabilization</a:t>
            </a:r>
            <a:endParaRPr lang="en-US" sz="2200" dirty="0"/>
          </a:p>
        </p:txBody>
      </p:sp>
      <p:sp>
        <p:nvSpPr>
          <p:cNvPr id="3" name="Rectangle 2"/>
          <p:cNvSpPr/>
          <p:nvPr/>
        </p:nvSpPr>
        <p:spPr>
          <a:xfrm>
            <a:off x="6905903" y="6681118"/>
            <a:ext cx="2236510" cy="230832"/>
          </a:xfrm>
          <a:prstGeom prst="rect">
            <a:avLst/>
          </a:prstGeom>
        </p:spPr>
        <p:txBody>
          <a:bodyPr wrap="none">
            <a:spAutoFit/>
          </a:bodyPr>
          <a:lstStyle/>
          <a:p>
            <a:r>
              <a:rPr lang="en-US" sz="900" dirty="0" smtClean="0">
                <a:solidFill>
                  <a:srgbClr val="FFFFFF"/>
                </a:solidFill>
              </a:rPr>
              <a:t>Photo from The Nature Conservancy</a:t>
            </a:r>
            <a:endParaRPr lang="en-US" sz="900" dirty="0">
              <a:solidFill>
                <a:srgbClr val="FFFFFF"/>
              </a:solidFill>
            </a:endParaRPr>
          </a:p>
        </p:txBody>
      </p:sp>
    </p:spTree>
    <p:extLst>
      <p:ext uri="{BB962C8B-B14F-4D97-AF65-F5344CB8AC3E}">
        <p14:creationId xmlns:p14="http://schemas.microsoft.com/office/powerpoint/2010/main" val="1501936825"/>
      </p:ext>
    </p:extLst>
  </p:cSld>
  <p:clrMapOvr>
    <a:masterClrMapping/>
  </p:clrMapOvr>
  <p:timing>
    <p:tnLst>
      <p:par>
        <p:cTn id="1" dur="indefinite" restart="never" nodeType="tmRoot"/>
      </p:par>
    </p:tnLst>
  </p:timing>
</p:sld>
</file>

<file path=ppt/theme/theme1.xml><?xml version="1.0" encoding="utf-8"?>
<a:theme xmlns:a="http://schemas.openxmlformats.org/drawingml/2006/main" name="Perception">
  <a:themeElements>
    <a:clrScheme name="Expo">
      <a:dk1>
        <a:sysClr val="windowText" lastClr="000000"/>
      </a:dk1>
      <a:lt1>
        <a:sysClr val="window" lastClr="FFFFFF"/>
      </a:lt1>
      <a:dk2>
        <a:srgbClr val="263B86"/>
      </a:dk2>
      <a:lt2>
        <a:srgbClr val="76B6F2"/>
      </a:lt2>
      <a:accent1>
        <a:srgbClr val="FBC01E"/>
      </a:accent1>
      <a:accent2>
        <a:srgbClr val="EFE1A2"/>
      </a:accent2>
      <a:accent3>
        <a:srgbClr val="FA8716"/>
      </a:accent3>
      <a:accent4>
        <a:srgbClr val="BE0204"/>
      </a:accent4>
      <a:accent5>
        <a:srgbClr val="640F10"/>
      </a:accent5>
      <a:accent6>
        <a:srgbClr val="7E13E3"/>
      </a:accent6>
      <a:hlink>
        <a:srgbClr val="D2D200"/>
      </a:hlink>
      <a:folHlink>
        <a:srgbClr val="D0B9F8"/>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Perception.thmx</Template>
  <TotalTime>5893</TotalTime>
  <Words>2292</Words>
  <Application>Microsoft Macintosh PowerPoint</Application>
  <PresentationFormat>On-screen Show (4:3)</PresentationFormat>
  <Paragraphs>293</Paragraphs>
  <Slides>38</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Calibri</vt:lpstr>
      <vt:lpstr>Century Gothic</vt:lpstr>
      <vt:lpstr>Encode Sans Normal</vt:lpstr>
      <vt:lpstr>Wingdings</vt:lpstr>
      <vt:lpstr>Wingdings 2</vt:lpstr>
      <vt:lpstr>Perception</vt:lpstr>
      <vt:lpstr>Exploring Proteomic Variation in Pacific Oysters</vt:lpstr>
      <vt:lpstr>Outline</vt:lpstr>
      <vt:lpstr>Outline</vt:lpstr>
      <vt:lpstr>Outline</vt:lpstr>
      <vt:lpstr>Outline</vt:lpstr>
      <vt:lpstr>Outline</vt:lpstr>
      <vt:lpstr>Oysters and the Ecosystem</vt:lpstr>
      <vt:lpstr>Oysters and the Ecosystem</vt:lpstr>
      <vt:lpstr>Oysters and the Ecosystem</vt:lpstr>
      <vt:lpstr>Oysters and the Ecosystem</vt:lpstr>
      <vt:lpstr>Oysters and the Ecosystem</vt:lpstr>
      <vt:lpstr>How does environmental variability affect C. gigas’ physiological response?</vt:lpstr>
      <vt:lpstr>How does environmental variability affect C. gigas’ physiological response?</vt:lpstr>
      <vt:lpstr>How does environmental variability affect C. gigas’ physiological response?</vt:lpstr>
      <vt:lpstr>How does environmental variability affect C. gigas’ physiological response?</vt:lpstr>
      <vt:lpstr>Environmental Variability</vt:lpstr>
      <vt:lpstr>Environmental Variability</vt:lpstr>
      <vt:lpstr>Environmental Variability</vt:lpstr>
      <vt:lpstr>Environmental Variability</vt:lpstr>
      <vt:lpstr>Environmental Variability</vt:lpstr>
      <vt:lpstr>Environmental Variability</vt:lpstr>
      <vt:lpstr>Experimental Overview</vt:lpstr>
      <vt:lpstr>Differences in environmental variability and eelgrass presence will affect protein expression. </vt:lpstr>
      <vt:lpstr>Differences in environmental variability and eelgrass presence will affect protein expression. </vt:lpstr>
      <vt:lpstr>Mass Spectrometry</vt:lpstr>
      <vt:lpstr>Mass Spectrometry</vt:lpstr>
      <vt:lpstr>Mass Spectrometry</vt:lpstr>
      <vt:lpstr>Shotgun Proteomics</vt:lpstr>
      <vt:lpstr>Shotgun Proteomics</vt:lpstr>
      <vt:lpstr>Shotgun Proteomics</vt:lpstr>
      <vt:lpstr>Shotgun Proteomics</vt:lpstr>
      <vt:lpstr>Shotgun Proteomics</vt:lpstr>
      <vt:lpstr>Identifying Targets</vt:lpstr>
      <vt:lpstr>Preliminary Results</vt:lpstr>
      <vt:lpstr>Looking Forward</vt:lpstr>
      <vt:lpstr>Thank You!</vt:lpstr>
      <vt:lpstr>Experimental Overview</vt:lpstr>
      <vt:lpstr>Eelgrass Presence</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Characterizing Physiological Effects of Multiple Stressors on Crassostrea gigas in Wild and Lab Settings </dc:title>
  <dc:creator>Yaamini Venkataraman</dc:creator>
  <cp:lastModifiedBy>Yaamini R. Venkataraman</cp:lastModifiedBy>
  <cp:revision>243</cp:revision>
  <dcterms:created xsi:type="dcterms:W3CDTF">2016-11-03T01:31:29Z</dcterms:created>
  <dcterms:modified xsi:type="dcterms:W3CDTF">2017-09-13T13:26:02Z</dcterms:modified>
</cp:coreProperties>
</file>

<file path=docProps/thumbnail.jpeg>
</file>